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256" r:id="rId2"/>
    <p:sldId id="261" r:id="rId3"/>
    <p:sldId id="263" r:id="rId4"/>
    <p:sldId id="257" r:id="rId5"/>
    <p:sldId id="258" r:id="rId6"/>
    <p:sldId id="259" r:id="rId7"/>
    <p:sldId id="260" r:id="rId8"/>
    <p:sldId id="262"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4"/>
    <p:restoredTop sz="94586"/>
  </p:normalViewPr>
  <p:slideViewPr>
    <p:cSldViewPr snapToGrid="0">
      <p:cViewPr varScale="1">
        <p:scale>
          <a:sx n="109" d="100"/>
          <a:sy n="109" d="100"/>
        </p:scale>
        <p:origin x="77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93FDDF-A4BC-4C44-B78A-60292E79FA4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0EE3E7C-7A9F-41B6-A936-AD0D1431CE30}">
      <dgm:prSet/>
      <dgm:spPr/>
      <dgm:t>
        <a:bodyPr/>
        <a:lstStyle/>
        <a:p>
          <a:r>
            <a:rPr lang="en-US" baseline="0"/>
            <a:t>We are writing a paragraph (4-5 sentences) about Pip using describing words to explain why he is so cute. </a:t>
          </a:r>
          <a:endParaRPr lang="en-US"/>
        </a:p>
      </dgm:t>
    </dgm:pt>
    <dgm:pt modelId="{B99C28BB-78C0-48C8-9A2E-96D2AD0E7D75}" type="parTrans" cxnId="{8F54CF65-0B95-48AE-BF55-D825DD3E0EC3}">
      <dgm:prSet/>
      <dgm:spPr/>
      <dgm:t>
        <a:bodyPr/>
        <a:lstStyle/>
        <a:p>
          <a:endParaRPr lang="en-US"/>
        </a:p>
      </dgm:t>
    </dgm:pt>
    <dgm:pt modelId="{FD047F13-2CB6-4486-8CC3-BE563ECB7337}" type="sibTrans" cxnId="{8F54CF65-0B95-48AE-BF55-D825DD3E0EC3}">
      <dgm:prSet/>
      <dgm:spPr/>
      <dgm:t>
        <a:bodyPr/>
        <a:lstStyle/>
        <a:p>
          <a:endParaRPr lang="en-US"/>
        </a:p>
      </dgm:t>
    </dgm:pt>
    <dgm:pt modelId="{2CD25DDB-AF3C-46E0-B71C-087BE2ED1560}">
      <dgm:prSet/>
      <dgm:spPr/>
      <dgm:t>
        <a:bodyPr/>
        <a:lstStyle/>
        <a:p>
          <a:r>
            <a:rPr lang="en-US" baseline="0"/>
            <a:t>Think of physical reasons why Pip is cute. (What Pip looks like)</a:t>
          </a:r>
          <a:endParaRPr lang="en-US"/>
        </a:p>
      </dgm:t>
    </dgm:pt>
    <dgm:pt modelId="{FC528E82-F6E8-4B79-99FD-D9C4426BE22B}" type="parTrans" cxnId="{FD54066A-8418-41C9-A32B-ECB6B9FE7E31}">
      <dgm:prSet/>
      <dgm:spPr/>
      <dgm:t>
        <a:bodyPr/>
        <a:lstStyle/>
        <a:p>
          <a:endParaRPr lang="en-US"/>
        </a:p>
      </dgm:t>
    </dgm:pt>
    <dgm:pt modelId="{7DF0AB86-AC8A-4A1E-A11A-25A90EE63F5E}" type="sibTrans" cxnId="{FD54066A-8418-41C9-A32B-ECB6B9FE7E31}">
      <dgm:prSet/>
      <dgm:spPr/>
      <dgm:t>
        <a:bodyPr/>
        <a:lstStyle/>
        <a:p>
          <a:endParaRPr lang="en-US"/>
        </a:p>
      </dgm:t>
    </dgm:pt>
    <dgm:pt modelId="{7B9CBE61-68EF-4381-8C51-6A6DC6581A48}">
      <dgm:prSet/>
      <dgm:spPr/>
      <dgm:t>
        <a:bodyPr/>
        <a:lstStyle/>
        <a:p>
          <a:r>
            <a:rPr lang="en-US" baseline="0"/>
            <a:t>Think of behavioural reasons why Pip is cute. (How Pip behaves/ acts)</a:t>
          </a:r>
          <a:endParaRPr lang="en-US"/>
        </a:p>
      </dgm:t>
    </dgm:pt>
    <dgm:pt modelId="{1756F76D-E2B9-42E7-847B-3292542147D8}" type="parTrans" cxnId="{5BD37F24-17B2-4B16-A9BA-D888500C5017}">
      <dgm:prSet/>
      <dgm:spPr/>
      <dgm:t>
        <a:bodyPr/>
        <a:lstStyle/>
        <a:p>
          <a:endParaRPr lang="en-US"/>
        </a:p>
      </dgm:t>
    </dgm:pt>
    <dgm:pt modelId="{6B6A2BB4-62A6-48C4-A583-5E4A0A12D0EE}" type="sibTrans" cxnId="{5BD37F24-17B2-4B16-A9BA-D888500C5017}">
      <dgm:prSet/>
      <dgm:spPr/>
      <dgm:t>
        <a:bodyPr/>
        <a:lstStyle/>
        <a:p>
          <a:endParaRPr lang="en-US"/>
        </a:p>
      </dgm:t>
    </dgm:pt>
    <dgm:pt modelId="{17209FA6-CE81-9B44-85D6-3A262D86BE8A}" type="pres">
      <dgm:prSet presAssocID="{4193FDDF-A4BC-4C44-B78A-60292E79FA49}" presName="linear" presStyleCnt="0">
        <dgm:presLayoutVars>
          <dgm:animLvl val="lvl"/>
          <dgm:resizeHandles val="exact"/>
        </dgm:presLayoutVars>
      </dgm:prSet>
      <dgm:spPr/>
    </dgm:pt>
    <dgm:pt modelId="{6497B399-6D78-3840-A6CF-4EC4B09B3348}" type="pres">
      <dgm:prSet presAssocID="{80EE3E7C-7A9F-41B6-A936-AD0D1431CE30}" presName="parentText" presStyleLbl="node1" presStyleIdx="0" presStyleCnt="3">
        <dgm:presLayoutVars>
          <dgm:chMax val="0"/>
          <dgm:bulletEnabled val="1"/>
        </dgm:presLayoutVars>
      </dgm:prSet>
      <dgm:spPr/>
    </dgm:pt>
    <dgm:pt modelId="{CCC8C310-D1B1-6D43-955E-869D379872D8}" type="pres">
      <dgm:prSet presAssocID="{FD047F13-2CB6-4486-8CC3-BE563ECB7337}" presName="spacer" presStyleCnt="0"/>
      <dgm:spPr/>
    </dgm:pt>
    <dgm:pt modelId="{4324FB52-0BA1-AD4C-B506-1C28B0E3C5E5}" type="pres">
      <dgm:prSet presAssocID="{2CD25DDB-AF3C-46E0-B71C-087BE2ED1560}" presName="parentText" presStyleLbl="node1" presStyleIdx="1" presStyleCnt="3">
        <dgm:presLayoutVars>
          <dgm:chMax val="0"/>
          <dgm:bulletEnabled val="1"/>
        </dgm:presLayoutVars>
      </dgm:prSet>
      <dgm:spPr/>
    </dgm:pt>
    <dgm:pt modelId="{75807B8C-306E-204B-97B7-453B9CB817AB}" type="pres">
      <dgm:prSet presAssocID="{7DF0AB86-AC8A-4A1E-A11A-25A90EE63F5E}" presName="spacer" presStyleCnt="0"/>
      <dgm:spPr/>
    </dgm:pt>
    <dgm:pt modelId="{9F75258B-7817-7B4C-9567-8B60E4C96A54}" type="pres">
      <dgm:prSet presAssocID="{7B9CBE61-68EF-4381-8C51-6A6DC6581A48}" presName="parentText" presStyleLbl="node1" presStyleIdx="2" presStyleCnt="3">
        <dgm:presLayoutVars>
          <dgm:chMax val="0"/>
          <dgm:bulletEnabled val="1"/>
        </dgm:presLayoutVars>
      </dgm:prSet>
      <dgm:spPr/>
    </dgm:pt>
  </dgm:ptLst>
  <dgm:cxnLst>
    <dgm:cxn modelId="{5BD37F24-17B2-4B16-A9BA-D888500C5017}" srcId="{4193FDDF-A4BC-4C44-B78A-60292E79FA49}" destId="{7B9CBE61-68EF-4381-8C51-6A6DC6581A48}" srcOrd="2" destOrd="0" parTransId="{1756F76D-E2B9-42E7-847B-3292542147D8}" sibTransId="{6B6A2BB4-62A6-48C4-A583-5E4A0A12D0EE}"/>
    <dgm:cxn modelId="{9B263430-C8C3-C544-A80A-83EA380780C6}" type="presOf" srcId="{80EE3E7C-7A9F-41B6-A936-AD0D1431CE30}" destId="{6497B399-6D78-3840-A6CF-4EC4B09B3348}" srcOrd="0" destOrd="0" presId="urn:microsoft.com/office/officeart/2005/8/layout/vList2"/>
    <dgm:cxn modelId="{8F54CF65-0B95-48AE-BF55-D825DD3E0EC3}" srcId="{4193FDDF-A4BC-4C44-B78A-60292E79FA49}" destId="{80EE3E7C-7A9F-41B6-A936-AD0D1431CE30}" srcOrd="0" destOrd="0" parTransId="{B99C28BB-78C0-48C8-9A2E-96D2AD0E7D75}" sibTransId="{FD047F13-2CB6-4486-8CC3-BE563ECB7337}"/>
    <dgm:cxn modelId="{FD54066A-8418-41C9-A32B-ECB6B9FE7E31}" srcId="{4193FDDF-A4BC-4C44-B78A-60292E79FA49}" destId="{2CD25DDB-AF3C-46E0-B71C-087BE2ED1560}" srcOrd="1" destOrd="0" parTransId="{FC528E82-F6E8-4B79-99FD-D9C4426BE22B}" sibTransId="{7DF0AB86-AC8A-4A1E-A11A-25A90EE63F5E}"/>
    <dgm:cxn modelId="{090A0E94-6005-CA40-BB17-E7F36BF01713}" type="presOf" srcId="{7B9CBE61-68EF-4381-8C51-6A6DC6581A48}" destId="{9F75258B-7817-7B4C-9567-8B60E4C96A54}" srcOrd="0" destOrd="0" presId="urn:microsoft.com/office/officeart/2005/8/layout/vList2"/>
    <dgm:cxn modelId="{1E61AFAE-C150-0E49-B7F5-3B33D13B1F31}" type="presOf" srcId="{2CD25DDB-AF3C-46E0-B71C-087BE2ED1560}" destId="{4324FB52-0BA1-AD4C-B506-1C28B0E3C5E5}" srcOrd="0" destOrd="0" presId="urn:microsoft.com/office/officeart/2005/8/layout/vList2"/>
    <dgm:cxn modelId="{36D03FC6-6266-624E-A672-1ACBC93A5215}" type="presOf" srcId="{4193FDDF-A4BC-4C44-B78A-60292E79FA49}" destId="{17209FA6-CE81-9B44-85D6-3A262D86BE8A}" srcOrd="0" destOrd="0" presId="urn:microsoft.com/office/officeart/2005/8/layout/vList2"/>
    <dgm:cxn modelId="{9946E735-F8CB-AF41-B5D6-9F107B1632BD}" type="presParOf" srcId="{17209FA6-CE81-9B44-85D6-3A262D86BE8A}" destId="{6497B399-6D78-3840-A6CF-4EC4B09B3348}" srcOrd="0" destOrd="0" presId="urn:microsoft.com/office/officeart/2005/8/layout/vList2"/>
    <dgm:cxn modelId="{C40BAF4C-2659-D545-8446-924A1F98FC92}" type="presParOf" srcId="{17209FA6-CE81-9B44-85D6-3A262D86BE8A}" destId="{CCC8C310-D1B1-6D43-955E-869D379872D8}" srcOrd="1" destOrd="0" presId="urn:microsoft.com/office/officeart/2005/8/layout/vList2"/>
    <dgm:cxn modelId="{5EE53F11-B9C8-2447-AAA3-EA654A19F35A}" type="presParOf" srcId="{17209FA6-CE81-9B44-85D6-3A262D86BE8A}" destId="{4324FB52-0BA1-AD4C-B506-1C28B0E3C5E5}" srcOrd="2" destOrd="0" presId="urn:microsoft.com/office/officeart/2005/8/layout/vList2"/>
    <dgm:cxn modelId="{608B8256-4D68-1A43-9714-BD34B15FA4ED}" type="presParOf" srcId="{17209FA6-CE81-9B44-85D6-3A262D86BE8A}" destId="{75807B8C-306E-204B-97B7-453B9CB817AB}" srcOrd="3" destOrd="0" presId="urn:microsoft.com/office/officeart/2005/8/layout/vList2"/>
    <dgm:cxn modelId="{89DBED19-98FD-944F-9EDE-FC54F95FEA37}" type="presParOf" srcId="{17209FA6-CE81-9B44-85D6-3A262D86BE8A}" destId="{9F75258B-7817-7B4C-9567-8B60E4C96A54}"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89FC79-F077-4FE4-8AA6-A609AC844AA0}"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103561DE-98FA-4DAB-9B7D-8016DEAB7402}">
      <dgm:prSet/>
      <dgm:spPr/>
      <dgm:t>
        <a:bodyPr/>
        <a:lstStyle/>
        <a:p>
          <a:r>
            <a:rPr lang="en-US" b="1" dirty="0"/>
            <a:t>Why are dogs so cute?</a:t>
          </a:r>
          <a:endParaRPr lang="en-US" dirty="0"/>
        </a:p>
      </dgm:t>
    </dgm:pt>
    <dgm:pt modelId="{789617E1-BFED-43A3-BA99-F71D03715807}" type="parTrans" cxnId="{FEB5B1C5-4942-43F2-A1DA-3A18FE5BF065}">
      <dgm:prSet/>
      <dgm:spPr/>
      <dgm:t>
        <a:bodyPr/>
        <a:lstStyle/>
        <a:p>
          <a:endParaRPr lang="en-US"/>
        </a:p>
      </dgm:t>
    </dgm:pt>
    <dgm:pt modelId="{51FB9053-BA65-4CF4-AD40-3DF73D56EED3}" type="sibTrans" cxnId="{FEB5B1C5-4942-43F2-A1DA-3A18FE5BF065}">
      <dgm:prSet/>
      <dgm:spPr/>
      <dgm:t>
        <a:bodyPr/>
        <a:lstStyle/>
        <a:p>
          <a:endParaRPr lang="en-US"/>
        </a:p>
      </dgm:t>
    </dgm:pt>
    <dgm:pt modelId="{B726B0B7-EEC4-4184-BAAE-79A44FA41ED9}">
      <dgm:prSet/>
      <dgm:spPr/>
      <dgm:t>
        <a:bodyPr/>
        <a:lstStyle/>
        <a:p>
          <a:r>
            <a:rPr lang="en-US" dirty="0"/>
            <a:t>1. Choose a dog to write about.</a:t>
          </a:r>
        </a:p>
      </dgm:t>
    </dgm:pt>
    <dgm:pt modelId="{9ADAD9AB-1E38-46FF-89D1-BFB52B34CE1C}" type="parTrans" cxnId="{051D3970-256B-42DE-8F3E-FE17CA0DF1E5}">
      <dgm:prSet/>
      <dgm:spPr/>
      <dgm:t>
        <a:bodyPr/>
        <a:lstStyle/>
        <a:p>
          <a:endParaRPr lang="en-US"/>
        </a:p>
      </dgm:t>
    </dgm:pt>
    <dgm:pt modelId="{D3DB4B53-964A-46FE-A205-6226E60F86D0}" type="sibTrans" cxnId="{051D3970-256B-42DE-8F3E-FE17CA0DF1E5}">
      <dgm:prSet/>
      <dgm:spPr/>
      <dgm:t>
        <a:bodyPr/>
        <a:lstStyle/>
        <a:p>
          <a:endParaRPr lang="en-US"/>
        </a:p>
      </dgm:t>
    </dgm:pt>
    <dgm:pt modelId="{307C023A-B2F6-4DD8-B198-30DBBE690BB5}">
      <dgm:prSet/>
      <dgm:spPr/>
      <dgm:t>
        <a:bodyPr/>
        <a:lstStyle/>
        <a:p>
          <a:r>
            <a:rPr lang="en-US" dirty="0"/>
            <a:t>2. Remember to think of different describing words to explain why this dog is so cute. </a:t>
          </a:r>
        </a:p>
      </dgm:t>
    </dgm:pt>
    <dgm:pt modelId="{8D12D5F8-CEC0-424E-B077-BD44D99988FC}" type="parTrans" cxnId="{61A54BA4-8F99-4F0C-B7EC-BA73927A28AA}">
      <dgm:prSet/>
      <dgm:spPr/>
      <dgm:t>
        <a:bodyPr/>
        <a:lstStyle/>
        <a:p>
          <a:endParaRPr lang="en-US"/>
        </a:p>
      </dgm:t>
    </dgm:pt>
    <dgm:pt modelId="{A146CCDC-02E6-4C4F-B03A-5FAA92C00B34}" type="sibTrans" cxnId="{61A54BA4-8F99-4F0C-B7EC-BA73927A28AA}">
      <dgm:prSet/>
      <dgm:spPr/>
      <dgm:t>
        <a:bodyPr/>
        <a:lstStyle/>
        <a:p>
          <a:endParaRPr lang="en-US"/>
        </a:p>
      </dgm:t>
    </dgm:pt>
    <dgm:pt modelId="{0FE79CF4-26BA-4D4A-8DFD-32E69A5E8B5A}">
      <dgm:prSet/>
      <dgm:spPr/>
      <dgm:t>
        <a:bodyPr/>
        <a:lstStyle/>
        <a:p>
          <a:r>
            <a:rPr lang="en-US" dirty="0"/>
            <a:t>3. Think of physical reasons.</a:t>
          </a:r>
        </a:p>
      </dgm:t>
    </dgm:pt>
    <dgm:pt modelId="{AD80E520-E555-4B0B-B0F9-477FD7C51D6C}" type="parTrans" cxnId="{E83311BA-F591-4482-9136-D8CC292913E8}">
      <dgm:prSet/>
      <dgm:spPr/>
      <dgm:t>
        <a:bodyPr/>
        <a:lstStyle/>
        <a:p>
          <a:endParaRPr lang="en-US"/>
        </a:p>
      </dgm:t>
    </dgm:pt>
    <dgm:pt modelId="{6A515FF8-057B-4648-9B6B-2A04FD64CB40}" type="sibTrans" cxnId="{E83311BA-F591-4482-9136-D8CC292913E8}">
      <dgm:prSet/>
      <dgm:spPr/>
      <dgm:t>
        <a:bodyPr/>
        <a:lstStyle/>
        <a:p>
          <a:endParaRPr lang="en-US"/>
        </a:p>
      </dgm:t>
    </dgm:pt>
    <dgm:pt modelId="{F79573AC-DE15-47E6-B99B-91B67D7ED74B}">
      <dgm:prSet/>
      <dgm:spPr/>
      <dgm:t>
        <a:bodyPr/>
        <a:lstStyle/>
        <a:p>
          <a:r>
            <a:rPr lang="en-US" dirty="0"/>
            <a:t>4. Think of </a:t>
          </a:r>
          <a:r>
            <a:rPr lang="en-US" dirty="0" err="1"/>
            <a:t>behavioural</a:t>
          </a:r>
          <a:r>
            <a:rPr lang="en-US" dirty="0"/>
            <a:t> reasons. </a:t>
          </a:r>
        </a:p>
      </dgm:t>
    </dgm:pt>
    <dgm:pt modelId="{EC303080-3829-4DEA-9A06-F81D03F7A854}" type="parTrans" cxnId="{F228E8F2-BE92-404E-A518-DD2E395C70B6}">
      <dgm:prSet/>
      <dgm:spPr/>
      <dgm:t>
        <a:bodyPr/>
        <a:lstStyle/>
        <a:p>
          <a:endParaRPr lang="en-US"/>
        </a:p>
      </dgm:t>
    </dgm:pt>
    <dgm:pt modelId="{A10BF1FB-311F-4F27-8913-4698738FDFBC}" type="sibTrans" cxnId="{F228E8F2-BE92-404E-A518-DD2E395C70B6}">
      <dgm:prSet/>
      <dgm:spPr/>
      <dgm:t>
        <a:bodyPr/>
        <a:lstStyle/>
        <a:p>
          <a:endParaRPr lang="en-US"/>
        </a:p>
      </dgm:t>
    </dgm:pt>
    <dgm:pt modelId="{B37CE788-FD7C-4EE9-8A5B-CB318D972357}">
      <dgm:prSet/>
      <dgm:spPr/>
      <dgm:t>
        <a:bodyPr/>
        <a:lstStyle/>
        <a:p>
          <a:r>
            <a:rPr lang="en-US" dirty="0"/>
            <a:t>5. Write one paragraph (4-5 sentences all about dogs) explaining why dogs are so cute. </a:t>
          </a:r>
        </a:p>
      </dgm:t>
    </dgm:pt>
    <dgm:pt modelId="{A8B4BD27-0ADC-4AAD-89F9-C56314F47F0A}" type="parTrans" cxnId="{3F62D82C-E98D-411D-9BDB-A0141C6E9894}">
      <dgm:prSet/>
      <dgm:spPr/>
      <dgm:t>
        <a:bodyPr/>
        <a:lstStyle/>
        <a:p>
          <a:endParaRPr lang="en-US"/>
        </a:p>
      </dgm:t>
    </dgm:pt>
    <dgm:pt modelId="{7F479B81-2DE2-491B-A186-94809D9884BA}" type="sibTrans" cxnId="{3F62D82C-E98D-411D-9BDB-A0141C6E9894}">
      <dgm:prSet/>
      <dgm:spPr/>
      <dgm:t>
        <a:bodyPr/>
        <a:lstStyle/>
        <a:p>
          <a:endParaRPr lang="en-US"/>
        </a:p>
      </dgm:t>
    </dgm:pt>
    <dgm:pt modelId="{6CBDB242-9DBA-E647-AD33-1C602D3336A9}" type="pres">
      <dgm:prSet presAssocID="{3A89FC79-F077-4FE4-8AA6-A609AC844AA0}" presName="hierChild1" presStyleCnt="0">
        <dgm:presLayoutVars>
          <dgm:orgChart val="1"/>
          <dgm:chPref val="1"/>
          <dgm:dir/>
          <dgm:animOne val="branch"/>
          <dgm:animLvl val="lvl"/>
          <dgm:resizeHandles/>
        </dgm:presLayoutVars>
      </dgm:prSet>
      <dgm:spPr/>
    </dgm:pt>
    <dgm:pt modelId="{B3E62850-44FB-0946-8D0A-5823C79A0C15}" type="pres">
      <dgm:prSet presAssocID="{103561DE-98FA-4DAB-9B7D-8016DEAB7402}" presName="hierRoot1" presStyleCnt="0">
        <dgm:presLayoutVars>
          <dgm:hierBranch val="init"/>
        </dgm:presLayoutVars>
      </dgm:prSet>
      <dgm:spPr/>
    </dgm:pt>
    <dgm:pt modelId="{A1AECF2C-F0B3-6E49-A839-0D64BE49A0C8}" type="pres">
      <dgm:prSet presAssocID="{103561DE-98FA-4DAB-9B7D-8016DEAB7402}" presName="rootComposite1" presStyleCnt="0"/>
      <dgm:spPr/>
    </dgm:pt>
    <dgm:pt modelId="{BD6C7E20-528A-BD4F-8E93-9AAE26D5DD49}" type="pres">
      <dgm:prSet presAssocID="{103561DE-98FA-4DAB-9B7D-8016DEAB7402}" presName="rootText1" presStyleLbl="node0" presStyleIdx="0" presStyleCnt="6" custScaleX="197160" custLinFactNeighborX="-21306" custLinFactNeighborY="6469">
        <dgm:presLayoutVars>
          <dgm:chPref val="3"/>
        </dgm:presLayoutVars>
      </dgm:prSet>
      <dgm:spPr/>
    </dgm:pt>
    <dgm:pt modelId="{C1612276-A39A-354F-8C18-45DC43EB9F01}" type="pres">
      <dgm:prSet presAssocID="{103561DE-98FA-4DAB-9B7D-8016DEAB7402}" presName="rootConnector1" presStyleLbl="node1" presStyleIdx="0" presStyleCnt="0"/>
      <dgm:spPr/>
    </dgm:pt>
    <dgm:pt modelId="{F112D4DF-AA80-5F43-9137-81BCA96E369A}" type="pres">
      <dgm:prSet presAssocID="{103561DE-98FA-4DAB-9B7D-8016DEAB7402}" presName="hierChild2" presStyleCnt="0"/>
      <dgm:spPr/>
    </dgm:pt>
    <dgm:pt modelId="{AD8A71F9-1042-ED49-8DE3-BA9C18AF9A37}" type="pres">
      <dgm:prSet presAssocID="{103561DE-98FA-4DAB-9B7D-8016DEAB7402}" presName="hierChild3" presStyleCnt="0"/>
      <dgm:spPr/>
    </dgm:pt>
    <dgm:pt modelId="{480E5FE0-6FF8-BD4C-A503-A73293BB692C}" type="pres">
      <dgm:prSet presAssocID="{B726B0B7-EEC4-4184-BAAE-79A44FA41ED9}" presName="hierRoot1" presStyleCnt="0">
        <dgm:presLayoutVars>
          <dgm:hierBranch val="init"/>
        </dgm:presLayoutVars>
      </dgm:prSet>
      <dgm:spPr/>
    </dgm:pt>
    <dgm:pt modelId="{799B8C72-9695-2546-A6AB-B2A7D539D56D}" type="pres">
      <dgm:prSet presAssocID="{B726B0B7-EEC4-4184-BAAE-79A44FA41ED9}" presName="rootComposite1" presStyleCnt="0"/>
      <dgm:spPr/>
    </dgm:pt>
    <dgm:pt modelId="{9C0A68BC-67B2-654C-8A3C-7DCED1C35DD7}" type="pres">
      <dgm:prSet presAssocID="{B726B0B7-EEC4-4184-BAAE-79A44FA41ED9}" presName="rootText1" presStyleLbl="node0" presStyleIdx="1" presStyleCnt="6" custLinFactNeighborX="-31490" custLinFactNeighborY="5956">
        <dgm:presLayoutVars>
          <dgm:chPref val="3"/>
        </dgm:presLayoutVars>
      </dgm:prSet>
      <dgm:spPr/>
    </dgm:pt>
    <dgm:pt modelId="{CAF6F40E-15CB-2747-9994-B6EF3417ABAF}" type="pres">
      <dgm:prSet presAssocID="{B726B0B7-EEC4-4184-BAAE-79A44FA41ED9}" presName="rootConnector1" presStyleLbl="node1" presStyleIdx="0" presStyleCnt="0"/>
      <dgm:spPr/>
    </dgm:pt>
    <dgm:pt modelId="{332C1BB9-3611-BD4C-B7E9-6A6738A3C84D}" type="pres">
      <dgm:prSet presAssocID="{B726B0B7-EEC4-4184-BAAE-79A44FA41ED9}" presName="hierChild2" presStyleCnt="0"/>
      <dgm:spPr/>
    </dgm:pt>
    <dgm:pt modelId="{3D5BD116-1806-7046-A204-36C5B9767F74}" type="pres">
      <dgm:prSet presAssocID="{B726B0B7-EEC4-4184-BAAE-79A44FA41ED9}" presName="hierChild3" presStyleCnt="0"/>
      <dgm:spPr/>
    </dgm:pt>
    <dgm:pt modelId="{18D48216-66D0-DE4E-B918-A2DC7D4D4FF5}" type="pres">
      <dgm:prSet presAssocID="{307C023A-B2F6-4DD8-B198-30DBBE690BB5}" presName="hierRoot1" presStyleCnt="0">
        <dgm:presLayoutVars>
          <dgm:hierBranch val="init"/>
        </dgm:presLayoutVars>
      </dgm:prSet>
      <dgm:spPr/>
    </dgm:pt>
    <dgm:pt modelId="{26C6CA17-C04B-EC43-B1D7-16FFE89BC29C}" type="pres">
      <dgm:prSet presAssocID="{307C023A-B2F6-4DD8-B198-30DBBE690BB5}" presName="rootComposite1" presStyleCnt="0"/>
      <dgm:spPr/>
    </dgm:pt>
    <dgm:pt modelId="{7D0B2FE0-EA04-8745-93E1-D37FD247B1BA}" type="pres">
      <dgm:prSet presAssocID="{307C023A-B2F6-4DD8-B198-30DBBE690BB5}" presName="rootText1" presStyleLbl="node0" presStyleIdx="2" presStyleCnt="6" custLinFactNeighborX="-38122" custLinFactNeighborY="1515">
        <dgm:presLayoutVars>
          <dgm:chPref val="3"/>
        </dgm:presLayoutVars>
      </dgm:prSet>
      <dgm:spPr/>
    </dgm:pt>
    <dgm:pt modelId="{582C2D7C-2B4A-C646-9392-3E4EC7031CC0}" type="pres">
      <dgm:prSet presAssocID="{307C023A-B2F6-4DD8-B198-30DBBE690BB5}" presName="rootConnector1" presStyleLbl="node1" presStyleIdx="0" presStyleCnt="0"/>
      <dgm:spPr/>
    </dgm:pt>
    <dgm:pt modelId="{E78393C4-04FE-2B4E-9A98-90975EAC7B83}" type="pres">
      <dgm:prSet presAssocID="{307C023A-B2F6-4DD8-B198-30DBBE690BB5}" presName="hierChild2" presStyleCnt="0"/>
      <dgm:spPr/>
    </dgm:pt>
    <dgm:pt modelId="{7AB139AC-EF47-E446-B74C-5163F7E92368}" type="pres">
      <dgm:prSet presAssocID="{307C023A-B2F6-4DD8-B198-30DBBE690BB5}" presName="hierChild3" presStyleCnt="0"/>
      <dgm:spPr/>
    </dgm:pt>
    <dgm:pt modelId="{1DFBF362-DE4C-1841-8D5F-962C487FB3DB}" type="pres">
      <dgm:prSet presAssocID="{0FE79CF4-26BA-4D4A-8DFD-32E69A5E8B5A}" presName="hierRoot1" presStyleCnt="0">
        <dgm:presLayoutVars>
          <dgm:hierBranch val="init"/>
        </dgm:presLayoutVars>
      </dgm:prSet>
      <dgm:spPr/>
    </dgm:pt>
    <dgm:pt modelId="{49CA3F23-63D8-F84D-8E38-1532E271F2CD}" type="pres">
      <dgm:prSet presAssocID="{0FE79CF4-26BA-4D4A-8DFD-32E69A5E8B5A}" presName="rootComposite1" presStyleCnt="0"/>
      <dgm:spPr/>
    </dgm:pt>
    <dgm:pt modelId="{A997C646-0916-FD41-82FF-ECAE730A9C22}" type="pres">
      <dgm:prSet presAssocID="{0FE79CF4-26BA-4D4A-8DFD-32E69A5E8B5A}" presName="rootText1" presStyleLbl="node0" presStyleIdx="3" presStyleCnt="6" custLinFactNeighborX="-37878" custLinFactNeighborY="7789">
        <dgm:presLayoutVars>
          <dgm:chPref val="3"/>
        </dgm:presLayoutVars>
      </dgm:prSet>
      <dgm:spPr/>
    </dgm:pt>
    <dgm:pt modelId="{0223269D-AA5F-BC4D-94B9-99F8600704B2}" type="pres">
      <dgm:prSet presAssocID="{0FE79CF4-26BA-4D4A-8DFD-32E69A5E8B5A}" presName="rootConnector1" presStyleLbl="node1" presStyleIdx="0" presStyleCnt="0"/>
      <dgm:spPr/>
    </dgm:pt>
    <dgm:pt modelId="{39C589CC-25AF-F440-BBDC-812740D90B02}" type="pres">
      <dgm:prSet presAssocID="{0FE79CF4-26BA-4D4A-8DFD-32E69A5E8B5A}" presName="hierChild2" presStyleCnt="0"/>
      <dgm:spPr/>
    </dgm:pt>
    <dgm:pt modelId="{E432048A-9007-E54E-86E4-EFCA4D5CA5D3}" type="pres">
      <dgm:prSet presAssocID="{0FE79CF4-26BA-4D4A-8DFD-32E69A5E8B5A}" presName="hierChild3" presStyleCnt="0"/>
      <dgm:spPr/>
    </dgm:pt>
    <dgm:pt modelId="{5A024121-C0A0-0D4C-8D8B-9E84E8F7E57F}" type="pres">
      <dgm:prSet presAssocID="{F79573AC-DE15-47E6-B99B-91B67D7ED74B}" presName="hierRoot1" presStyleCnt="0">
        <dgm:presLayoutVars>
          <dgm:hierBranch val="init"/>
        </dgm:presLayoutVars>
      </dgm:prSet>
      <dgm:spPr/>
    </dgm:pt>
    <dgm:pt modelId="{0C522266-1068-0040-94BD-F53091CFD00B}" type="pres">
      <dgm:prSet presAssocID="{F79573AC-DE15-47E6-B99B-91B67D7ED74B}" presName="rootComposite1" presStyleCnt="0"/>
      <dgm:spPr/>
    </dgm:pt>
    <dgm:pt modelId="{D64E0214-036E-3C47-80F9-3319A3ADEB28}" type="pres">
      <dgm:prSet presAssocID="{F79573AC-DE15-47E6-B99B-91B67D7ED74B}" presName="rootText1" presStyleLbl="node0" presStyleIdx="4" presStyleCnt="6" custLinFactNeighborX="-37315" custLinFactNeighborY="-3686">
        <dgm:presLayoutVars>
          <dgm:chPref val="3"/>
        </dgm:presLayoutVars>
      </dgm:prSet>
      <dgm:spPr/>
    </dgm:pt>
    <dgm:pt modelId="{3241563A-5887-0A41-9D5F-D4CBD5E60B1E}" type="pres">
      <dgm:prSet presAssocID="{F79573AC-DE15-47E6-B99B-91B67D7ED74B}" presName="rootConnector1" presStyleLbl="node1" presStyleIdx="0" presStyleCnt="0"/>
      <dgm:spPr/>
    </dgm:pt>
    <dgm:pt modelId="{E88E6240-B708-E34B-B81C-349644EBFD37}" type="pres">
      <dgm:prSet presAssocID="{F79573AC-DE15-47E6-B99B-91B67D7ED74B}" presName="hierChild2" presStyleCnt="0"/>
      <dgm:spPr/>
    </dgm:pt>
    <dgm:pt modelId="{71F5A5D1-3BB9-074F-8684-FDBBB64053EC}" type="pres">
      <dgm:prSet presAssocID="{F79573AC-DE15-47E6-B99B-91B67D7ED74B}" presName="hierChild3" presStyleCnt="0"/>
      <dgm:spPr/>
    </dgm:pt>
    <dgm:pt modelId="{D3C82FDF-3E72-9E43-A3B8-E8CD5623630E}" type="pres">
      <dgm:prSet presAssocID="{B37CE788-FD7C-4EE9-8A5B-CB318D972357}" presName="hierRoot1" presStyleCnt="0">
        <dgm:presLayoutVars>
          <dgm:hierBranch val="init"/>
        </dgm:presLayoutVars>
      </dgm:prSet>
      <dgm:spPr/>
    </dgm:pt>
    <dgm:pt modelId="{2D0FBFEC-A2C3-B244-B6EC-50305286BA7D}" type="pres">
      <dgm:prSet presAssocID="{B37CE788-FD7C-4EE9-8A5B-CB318D972357}" presName="rootComposite1" presStyleCnt="0"/>
      <dgm:spPr/>
    </dgm:pt>
    <dgm:pt modelId="{3BFD493F-E5AE-C34F-B042-66771EBEE05E}" type="pres">
      <dgm:prSet presAssocID="{B37CE788-FD7C-4EE9-8A5B-CB318D972357}" presName="rootText1" presStyleLbl="node0" presStyleIdx="5" presStyleCnt="6" custLinFactNeighborX="-37878" custLinFactNeighborY="198">
        <dgm:presLayoutVars>
          <dgm:chPref val="3"/>
        </dgm:presLayoutVars>
      </dgm:prSet>
      <dgm:spPr/>
    </dgm:pt>
    <dgm:pt modelId="{7AB075C8-4EB2-0E46-B726-AB7DEA61F27B}" type="pres">
      <dgm:prSet presAssocID="{B37CE788-FD7C-4EE9-8A5B-CB318D972357}" presName="rootConnector1" presStyleLbl="node1" presStyleIdx="0" presStyleCnt="0"/>
      <dgm:spPr/>
    </dgm:pt>
    <dgm:pt modelId="{AF32CAFC-B107-1841-9196-537EBFC244D7}" type="pres">
      <dgm:prSet presAssocID="{B37CE788-FD7C-4EE9-8A5B-CB318D972357}" presName="hierChild2" presStyleCnt="0"/>
      <dgm:spPr/>
    </dgm:pt>
    <dgm:pt modelId="{8F6EB3AB-ADDD-934A-B255-4F5F8AA7D7B8}" type="pres">
      <dgm:prSet presAssocID="{B37CE788-FD7C-4EE9-8A5B-CB318D972357}" presName="hierChild3" presStyleCnt="0"/>
      <dgm:spPr/>
    </dgm:pt>
  </dgm:ptLst>
  <dgm:cxnLst>
    <dgm:cxn modelId="{812FBB05-887C-B442-AF8C-D1CC1679B72C}" type="presOf" srcId="{0FE79CF4-26BA-4D4A-8DFD-32E69A5E8B5A}" destId="{0223269D-AA5F-BC4D-94B9-99F8600704B2}" srcOrd="1" destOrd="0" presId="urn:microsoft.com/office/officeart/2009/3/layout/HorizontalOrganizationChart"/>
    <dgm:cxn modelId="{76114828-3A51-7748-9FE2-F99949CFA47C}" type="presOf" srcId="{B37CE788-FD7C-4EE9-8A5B-CB318D972357}" destId="{3BFD493F-E5AE-C34F-B042-66771EBEE05E}" srcOrd="0" destOrd="0" presId="urn:microsoft.com/office/officeart/2009/3/layout/HorizontalOrganizationChart"/>
    <dgm:cxn modelId="{3F62D82C-E98D-411D-9BDB-A0141C6E9894}" srcId="{3A89FC79-F077-4FE4-8AA6-A609AC844AA0}" destId="{B37CE788-FD7C-4EE9-8A5B-CB318D972357}" srcOrd="5" destOrd="0" parTransId="{A8B4BD27-0ADC-4AAD-89F9-C56314F47F0A}" sibTransId="{7F479B81-2DE2-491B-A186-94809D9884BA}"/>
    <dgm:cxn modelId="{F19B0D3D-20F7-2B4F-BE33-E8D5AD94C1BF}" type="presOf" srcId="{0FE79CF4-26BA-4D4A-8DFD-32E69A5E8B5A}" destId="{A997C646-0916-FD41-82FF-ECAE730A9C22}" srcOrd="0" destOrd="0" presId="urn:microsoft.com/office/officeart/2009/3/layout/HorizontalOrganizationChart"/>
    <dgm:cxn modelId="{19060248-F506-EB47-A385-42FCB5B2A408}" type="presOf" srcId="{307C023A-B2F6-4DD8-B198-30DBBE690BB5}" destId="{582C2D7C-2B4A-C646-9392-3E4EC7031CC0}" srcOrd="1" destOrd="0" presId="urn:microsoft.com/office/officeart/2009/3/layout/HorizontalOrganizationChart"/>
    <dgm:cxn modelId="{1B888456-B9CF-3643-AFCC-C878EB8B4BD9}" type="presOf" srcId="{103561DE-98FA-4DAB-9B7D-8016DEAB7402}" destId="{BD6C7E20-528A-BD4F-8E93-9AAE26D5DD49}" srcOrd="0" destOrd="0" presId="urn:microsoft.com/office/officeart/2009/3/layout/HorizontalOrganizationChart"/>
    <dgm:cxn modelId="{6B43905C-74A7-194B-9453-8191E0466E2A}" type="presOf" srcId="{F79573AC-DE15-47E6-B99B-91B67D7ED74B}" destId="{D64E0214-036E-3C47-80F9-3319A3ADEB28}" srcOrd="0" destOrd="0" presId="urn:microsoft.com/office/officeart/2009/3/layout/HorizontalOrganizationChart"/>
    <dgm:cxn modelId="{4BB68A60-B1CC-2144-8F92-D2705A86AAF3}" type="presOf" srcId="{307C023A-B2F6-4DD8-B198-30DBBE690BB5}" destId="{7D0B2FE0-EA04-8745-93E1-D37FD247B1BA}" srcOrd="0" destOrd="0" presId="urn:microsoft.com/office/officeart/2009/3/layout/HorizontalOrganizationChart"/>
    <dgm:cxn modelId="{D6EFB967-2D4F-DD45-B67D-30B24F08D823}" type="presOf" srcId="{3A89FC79-F077-4FE4-8AA6-A609AC844AA0}" destId="{6CBDB242-9DBA-E647-AD33-1C602D3336A9}" srcOrd="0" destOrd="0" presId="urn:microsoft.com/office/officeart/2009/3/layout/HorizontalOrganizationChart"/>
    <dgm:cxn modelId="{D430CA67-B328-184E-872C-105502BAF56C}" type="presOf" srcId="{B726B0B7-EEC4-4184-BAAE-79A44FA41ED9}" destId="{9C0A68BC-67B2-654C-8A3C-7DCED1C35DD7}" srcOrd="0" destOrd="0" presId="urn:microsoft.com/office/officeart/2009/3/layout/HorizontalOrganizationChart"/>
    <dgm:cxn modelId="{F9866C68-19D5-6747-B550-08D0A9868A0B}" type="presOf" srcId="{F79573AC-DE15-47E6-B99B-91B67D7ED74B}" destId="{3241563A-5887-0A41-9D5F-D4CBD5E60B1E}" srcOrd="1" destOrd="0" presId="urn:microsoft.com/office/officeart/2009/3/layout/HorizontalOrganizationChart"/>
    <dgm:cxn modelId="{C9C3166D-01B8-9B40-BD43-664AC64AAE0B}" type="presOf" srcId="{B726B0B7-EEC4-4184-BAAE-79A44FA41ED9}" destId="{CAF6F40E-15CB-2747-9994-B6EF3417ABAF}" srcOrd="1" destOrd="0" presId="urn:microsoft.com/office/officeart/2009/3/layout/HorizontalOrganizationChart"/>
    <dgm:cxn modelId="{051D3970-256B-42DE-8F3E-FE17CA0DF1E5}" srcId="{3A89FC79-F077-4FE4-8AA6-A609AC844AA0}" destId="{B726B0B7-EEC4-4184-BAAE-79A44FA41ED9}" srcOrd="1" destOrd="0" parTransId="{9ADAD9AB-1E38-46FF-89D1-BFB52B34CE1C}" sibTransId="{D3DB4B53-964A-46FE-A205-6226E60F86D0}"/>
    <dgm:cxn modelId="{61A54BA4-8F99-4F0C-B7EC-BA73927A28AA}" srcId="{3A89FC79-F077-4FE4-8AA6-A609AC844AA0}" destId="{307C023A-B2F6-4DD8-B198-30DBBE690BB5}" srcOrd="2" destOrd="0" parTransId="{8D12D5F8-CEC0-424E-B077-BD44D99988FC}" sibTransId="{A146CCDC-02E6-4C4F-B03A-5FAA92C00B34}"/>
    <dgm:cxn modelId="{B5D18DA9-154A-BC4F-8E27-35380BF4E1B9}" type="presOf" srcId="{103561DE-98FA-4DAB-9B7D-8016DEAB7402}" destId="{C1612276-A39A-354F-8C18-45DC43EB9F01}" srcOrd="1" destOrd="0" presId="urn:microsoft.com/office/officeart/2009/3/layout/HorizontalOrganizationChart"/>
    <dgm:cxn modelId="{E83311BA-F591-4482-9136-D8CC292913E8}" srcId="{3A89FC79-F077-4FE4-8AA6-A609AC844AA0}" destId="{0FE79CF4-26BA-4D4A-8DFD-32E69A5E8B5A}" srcOrd="3" destOrd="0" parTransId="{AD80E520-E555-4B0B-B0F9-477FD7C51D6C}" sibTransId="{6A515FF8-057B-4648-9B6B-2A04FD64CB40}"/>
    <dgm:cxn modelId="{FEB5B1C5-4942-43F2-A1DA-3A18FE5BF065}" srcId="{3A89FC79-F077-4FE4-8AA6-A609AC844AA0}" destId="{103561DE-98FA-4DAB-9B7D-8016DEAB7402}" srcOrd="0" destOrd="0" parTransId="{789617E1-BFED-43A3-BA99-F71D03715807}" sibTransId="{51FB9053-BA65-4CF4-AD40-3DF73D56EED3}"/>
    <dgm:cxn modelId="{F228E8F2-BE92-404E-A518-DD2E395C70B6}" srcId="{3A89FC79-F077-4FE4-8AA6-A609AC844AA0}" destId="{F79573AC-DE15-47E6-B99B-91B67D7ED74B}" srcOrd="4" destOrd="0" parTransId="{EC303080-3829-4DEA-9A06-F81D03F7A854}" sibTransId="{A10BF1FB-311F-4F27-8913-4698738FDFBC}"/>
    <dgm:cxn modelId="{A7169AF4-8FD3-D34F-9A4C-F40436E049C4}" type="presOf" srcId="{B37CE788-FD7C-4EE9-8A5B-CB318D972357}" destId="{7AB075C8-4EB2-0E46-B726-AB7DEA61F27B}" srcOrd="1" destOrd="0" presId="urn:microsoft.com/office/officeart/2009/3/layout/HorizontalOrganizationChart"/>
    <dgm:cxn modelId="{ACA0AD87-12C1-8E42-9033-36F5E71F46CE}" type="presParOf" srcId="{6CBDB242-9DBA-E647-AD33-1C602D3336A9}" destId="{B3E62850-44FB-0946-8D0A-5823C79A0C15}" srcOrd="0" destOrd="0" presId="urn:microsoft.com/office/officeart/2009/3/layout/HorizontalOrganizationChart"/>
    <dgm:cxn modelId="{64F493C1-3296-D543-9471-0BE97B460B5E}" type="presParOf" srcId="{B3E62850-44FB-0946-8D0A-5823C79A0C15}" destId="{A1AECF2C-F0B3-6E49-A839-0D64BE49A0C8}" srcOrd="0" destOrd="0" presId="urn:microsoft.com/office/officeart/2009/3/layout/HorizontalOrganizationChart"/>
    <dgm:cxn modelId="{C7F42CD6-A8CD-3443-88A6-DFB41E51392E}" type="presParOf" srcId="{A1AECF2C-F0B3-6E49-A839-0D64BE49A0C8}" destId="{BD6C7E20-528A-BD4F-8E93-9AAE26D5DD49}" srcOrd="0" destOrd="0" presId="urn:microsoft.com/office/officeart/2009/3/layout/HorizontalOrganizationChart"/>
    <dgm:cxn modelId="{B1D9743A-4672-5B4A-BFA6-21561A1C8244}" type="presParOf" srcId="{A1AECF2C-F0B3-6E49-A839-0D64BE49A0C8}" destId="{C1612276-A39A-354F-8C18-45DC43EB9F01}" srcOrd="1" destOrd="0" presId="urn:microsoft.com/office/officeart/2009/3/layout/HorizontalOrganizationChart"/>
    <dgm:cxn modelId="{2E43A088-303E-F543-BDA7-55670E2E9882}" type="presParOf" srcId="{B3E62850-44FB-0946-8D0A-5823C79A0C15}" destId="{F112D4DF-AA80-5F43-9137-81BCA96E369A}" srcOrd="1" destOrd="0" presId="urn:microsoft.com/office/officeart/2009/3/layout/HorizontalOrganizationChart"/>
    <dgm:cxn modelId="{4084083D-A5EB-2745-9B27-C43E16E4744A}" type="presParOf" srcId="{B3E62850-44FB-0946-8D0A-5823C79A0C15}" destId="{AD8A71F9-1042-ED49-8DE3-BA9C18AF9A37}" srcOrd="2" destOrd="0" presId="urn:microsoft.com/office/officeart/2009/3/layout/HorizontalOrganizationChart"/>
    <dgm:cxn modelId="{C404DE1A-8DA8-C148-BEA2-9C5FE76873CD}" type="presParOf" srcId="{6CBDB242-9DBA-E647-AD33-1C602D3336A9}" destId="{480E5FE0-6FF8-BD4C-A503-A73293BB692C}" srcOrd="1" destOrd="0" presId="urn:microsoft.com/office/officeart/2009/3/layout/HorizontalOrganizationChart"/>
    <dgm:cxn modelId="{364E5A04-1A05-F44F-A0EE-042100C43C50}" type="presParOf" srcId="{480E5FE0-6FF8-BD4C-A503-A73293BB692C}" destId="{799B8C72-9695-2546-A6AB-B2A7D539D56D}" srcOrd="0" destOrd="0" presId="urn:microsoft.com/office/officeart/2009/3/layout/HorizontalOrganizationChart"/>
    <dgm:cxn modelId="{A09E85B7-FC95-3F41-9BDE-7D0E5B62D7AE}" type="presParOf" srcId="{799B8C72-9695-2546-A6AB-B2A7D539D56D}" destId="{9C0A68BC-67B2-654C-8A3C-7DCED1C35DD7}" srcOrd="0" destOrd="0" presId="urn:microsoft.com/office/officeart/2009/3/layout/HorizontalOrganizationChart"/>
    <dgm:cxn modelId="{EFF90E8A-B19B-E240-929C-2199CEFCB13C}" type="presParOf" srcId="{799B8C72-9695-2546-A6AB-B2A7D539D56D}" destId="{CAF6F40E-15CB-2747-9994-B6EF3417ABAF}" srcOrd="1" destOrd="0" presId="urn:microsoft.com/office/officeart/2009/3/layout/HorizontalOrganizationChart"/>
    <dgm:cxn modelId="{339974BF-5F90-B549-9F44-A30772965E41}" type="presParOf" srcId="{480E5FE0-6FF8-BD4C-A503-A73293BB692C}" destId="{332C1BB9-3611-BD4C-B7E9-6A6738A3C84D}" srcOrd="1" destOrd="0" presId="urn:microsoft.com/office/officeart/2009/3/layout/HorizontalOrganizationChart"/>
    <dgm:cxn modelId="{1DB4AA0D-C825-7740-8917-0649DF751FF6}" type="presParOf" srcId="{480E5FE0-6FF8-BD4C-A503-A73293BB692C}" destId="{3D5BD116-1806-7046-A204-36C5B9767F74}" srcOrd="2" destOrd="0" presId="urn:microsoft.com/office/officeart/2009/3/layout/HorizontalOrganizationChart"/>
    <dgm:cxn modelId="{D87500CB-9F7E-2D4B-A5B9-1B21E4AD0794}" type="presParOf" srcId="{6CBDB242-9DBA-E647-AD33-1C602D3336A9}" destId="{18D48216-66D0-DE4E-B918-A2DC7D4D4FF5}" srcOrd="2" destOrd="0" presId="urn:microsoft.com/office/officeart/2009/3/layout/HorizontalOrganizationChart"/>
    <dgm:cxn modelId="{4904DCA9-F52F-5A4F-A7A9-F9FA86203F70}" type="presParOf" srcId="{18D48216-66D0-DE4E-B918-A2DC7D4D4FF5}" destId="{26C6CA17-C04B-EC43-B1D7-16FFE89BC29C}" srcOrd="0" destOrd="0" presId="urn:microsoft.com/office/officeart/2009/3/layout/HorizontalOrganizationChart"/>
    <dgm:cxn modelId="{F230DD03-8084-8A4D-98B5-63D38056110C}" type="presParOf" srcId="{26C6CA17-C04B-EC43-B1D7-16FFE89BC29C}" destId="{7D0B2FE0-EA04-8745-93E1-D37FD247B1BA}" srcOrd="0" destOrd="0" presId="urn:microsoft.com/office/officeart/2009/3/layout/HorizontalOrganizationChart"/>
    <dgm:cxn modelId="{076943F6-D116-8B4D-B2CF-E4DB96742380}" type="presParOf" srcId="{26C6CA17-C04B-EC43-B1D7-16FFE89BC29C}" destId="{582C2D7C-2B4A-C646-9392-3E4EC7031CC0}" srcOrd="1" destOrd="0" presId="urn:microsoft.com/office/officeart/2009/3/layout/HorizontalOrganizationChart"/>
    <dgm:cxn modelId="{8EF2124D-E56C-F641-B98F-3B384557CCE9}" type="presParOf" srcId="{18D48216-66D0-DE4E-B918-A2DC7D4D4FF5}" destId="{E78393C4-04FE-2B4E-9A98-90975EAC7B83}" srcOrd="1" destOrd="0" presId="urn:microsoft.com/office/officeart/2009/3/layout/HorizontalOrganizationChart"/>
    <dgm:cxn modelId="{D9AB1D76-3D60-3043-B68C-EE62FECB6322}" type="presParOf" srcId="{18D48216-66D0-DE4E-B918-A2DC7D4D4FF5}" destId="{7AB139AC-EF47-E446-B74C-5163F7E92368}" srcOrd="2" destOrd="0" presId="urn:microsoft.com/office/officeart/2009/3/layout/HorizontalOrganizationChart"/>
    <dgm:cxn modelId="{476ABDE1-86C2-1544-8273-6C045105F073}" type="presParOf" srcId="{6CBDB242-9DBA-E647-AD33-1C602D3336A9}" destId="{1DFBF362-DE4C-1841-8D5F-962C487FB3DB}" srcOrd="3" destOrd="0" presId="urn:microsoft.com/office/officeart/2009/3/layout/HorizontalOrganizationChart"/>
    <dgm:cxn modelId="{7BD8CD7D-E59A-544F-9D7C-C729164BF38E}" type="presParOf" srcId="{1DFBF362-DE4C-1841-8D5F-962C487FB3DB}" destId="{49CA3F23-63D8-F84D-8E38-1532E271F2CD}" srcOrd="0" destOrd="0" presId="urn:microsoft.com/office/officeart/2009/3/layout/HorizontalOrganizationChart"/>
    <dgm:cxn modelId="{632CB3C7-584D-294C-9131-D2E0F86B802A}" type="presParOf" srcId="{49CA3F23-63D8-F84D-8E38-1532E271F2CD}" destId="{A997C646-0916-FD41-82FF-ECAE730A9C22}" srcOrd="0" destOrd="0" presId="urn:microsoft.com/office/officeart/2009/3/layout/HorizontalOrganizationChart"/>
    <dgm:cxn modelId="{99BCDD31-5FD6-3A4A-ABE4-33535D0AF0C1}" type="presParOf" srcId="{49CA3F23-63D8-F84D-8E38-1532E271F2CD}" destId="{0223269D-AA5F-BC4D-94B9-99F8600704B2}" srcOrd="1" destOrd="0" presId="urn:microsoft.com/office/officeart/2009/3/layout/HorizontalOrganizationChart"/>
    <dgm:cxn modelId="{DB09A397-DD1B-694B-BA9B-3F10D0B123EF}" type="presParOf" srcId="{1DFBF362-DE4C-1841-8D5F-962C487FB3DB}" destId="{39C589CC-25AF-F440-BBDC-812740D90B02}" srcOrd="1" destOrd="0" presId="urn:microsoft.com/office/officeart/2009/3/layout/HorizontalOrganizationChart"/>
    <dgm:cxn modelId="{D021F87E-867F-2D42-828F-2C1DE4AC4F3C}" type="presParOf" srcId="{1DFBF362-DE4C-1841-8D5F-962C487FB3DB}" destId="{E432048A-9007-E54E-86E4-EFCA4D5CA5D3}" srcOrd="2" destOrd="0" presId="urn:microsoft.com/office/officeart/2009/3/layout/HorizontalOrganizationChart"/>
    <dgm:cxn modelId="{DDA70681-E101-984E-B69E-7EB5A55228A7}" type="presParOf" srcId="{6CBDB242-9DBA-E647-AD33-1C602D3336A9}" destId="{5A024121-C0A0-0D4C-8D8B-9E84E8F7E57F}" srcOrd="4" destOrd="0" presId="urn:microsoft.com/office/officeart/2009/3/layout/HorizontalOrganizationChart"/>
    <dgm:cxn modelId="{D94F2DCE-5D74-4540-901C-B93B56B68429}" type="presParOf" srcId="{5A024121-C0A0-0D4C-8D8B-9E84E8F7E57F}" destId="{0C522266-1068-0040-94BD-F53091CFD00B}" srcOrd="0" destOrd="0" presId="urn:microsoft.com/office/officeart/2009/3/layout/HorizontalOrganizationChart"/>
    <dgm:cxn modelId="{08F329CF-0021-9F43-8CC5-050D399BE961}" type="presParOf" srcId="{0C522266-1068-0040-94BD-F53091CFD00B}" destId="{D64E0214-036E-3C47-80F9-3319A3ADEB28}" srcOrd="0" destOrd="0" presId="urn:microsoft.com/office/officeart/2009/3/layout/HorizontalOrganizationChart"/>
    <dgm:cxn modelId="{8CF6062A-DB3C-9149-9CF2-B0C7D795D673}" type="presParOf" srcId="{0C522266-1068-0040-94BD-F53091CFD00B}" destId="{3241563A-5887-0A41-9D5F-D4CBD5E60B1E}" srcOrd="1" destOrd="0" presId="urn:microsoft.com/office/officeart/2009/3/layout/HorizontalOrganizationChart"/>
    <dgm:cxn modelId="{CE24F24E-DD76-1D46-8939-DC2434AA1F4D}" type="presParOf" srcId="{5A024121-C0A0-0D4C-8D8B-9E84E8F7E57F}" destId="{E88E6240-B708-E34B-B81C-349644EBFD37}" srcOrd="1" destOrd="0" presId="urn:microsoft.com/office/officeart/2009/3/layout/HorizontalOrganizationChart"/>
    <dgm:cxn modelId="{07CADF43-AA49-9842-B65B-717583C3A164}" type="presParOf" srcId="{5A024121-C0A0-0D4C-8D8B-9E84E8F7E57F}" destId="{71F5A5D1-3BB9-074F-8684-FDBBB64053EC}" srcOrd="2" destOrd="0" presId="urn:microsoft.com/office/officeart/2009/3/layout/HorizontalOrganizationChart"/>
    <dgm:cxn modelId="{38AE9ED5-261E-564C-91F9-92EA76382044}" type="presParOf" srcId="{6CBDB242-9DBA-E647-AD33-1C602D3336A9}" destId="{D3C82FDF-3E72-9E43-A3B8-E8CD5623630E}" srcOrd="5" destOrd="0" presId="urn:microsoft.com/office/officeart/2009/3/layout/HorizontalOrganizationChart"/>
    <dgm:cxn modelId="{21AD277C-5C91-4040-9DC9-B1587EF7A4CA}" type="presParOf" srcId="{D3C82FDF-3E72-9E43-A3B8-E8CD5623630E}" destId="{2D0FBFEC-A2C3-B244-B6EC-50305286BA7D}" srcOrd="0" destOrd="0" presId="urn:microsoft.com/office/officeart/2009/3/layout/HorizontalOrganizationChart"/>
    <dgm:cxn modelId="{93DF51C7-1437-B14F-847A-EF21A15CCD20}" type="presParOf" srcId="{2D0FBFEC-A2C3-B244-B6EC-50305286BA7D}" destId="{3BFD493F-E5AE-C34F-B042-66771EBEE05E}" srcOrd="0" destOrd="0" presId="urn:microsoft.com/office/officeart/2009/3/layout/HorizontalOrganizationChart"/>
    <dgm:cxn modelId="{D76CF2A8-E1DB-354A-9EC4-C56F9EA05ABD}" type="presParOf" srcId="{2D0FBFEC-A2C3-B244-B6EC-50305286BA7D}" destId="{7AB075C8-4EB2-0E46-B726-AB7DEA61F27B}" srcOrd="1" destOrd="0" presId="urn:microsoft.com/office/officeart/2009/3/layout/HorizontalOrganizationChart"/>
    <dgm:cxn modelId="{EE7900C6-0268-4C4F-9710-18CBC630EAB7}" type="presParOf" srcId="{D3C82FDF-3E72-9E43-A3B8-E8CD5623630E}" destId="{AF32CAFC-B107-1841-9196-537EBFC244D7}" srcOrd="1" destOrd="0" presId="urn:microsoft.com/office/officeart/2009/3/layout/HorizontalOrganizationChart"/>
    <dgm:cxn modelId="{A7B59E54-7D26-E14A-950B-1E106388B463}" type="presParOf" srcId="{D3C82FDF-3E72-9E43-A3B8-E8CD5623630E}" destId="{8F6EB3AB-ADDD-934A-B255-4F5F8AA7D7B8}"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7B399-6D78-3840-A6CF-4EC4B09B3348}">
      <dsp:nvSpPr>
        <dsp:cNvPr id="0" name=""/>
        <dsp:cNvSpPr/>
      </dsp:nvSpPr>
      <dsp:spPr>
        <a:xfrm>
          <a:off x="0" y="38007"/>
          <a:ext cx="4991962" cy="11547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baseline="0"/>
            <a:t>We are writing a paragraph (4-5 sentences) about Pip using describing words to explain why he is so cute. </a:t>
          </a:r>
          <a:endParaRPr lang="en-US" sz="2100" kern="1200"/>
        </a:p>
      </dsp:txBody>
      <dsp:txXfrm>
        <a:off x="56372" y="94379"/>
        <a:ext cx="4879218" cy="1042045"/>
      </dsp:txXfrm>
    </dsp:sp>
    <dsp:sp modelId="{4324FB52-0BA1-AD4C-B506-1C28B0E3C5E5}">
      <dsp:nvSpPr>
        <dsp:cNvPr id="0" name=""/>
        <dsp:cNvSpPr/>
      </dsp:nvSpPr>
      <dsp:spPr>
        <a:xfrm>
          <a:off x="0" y="1253277"/>
          <a:ext cx="4991962" cy="11547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baseline="0"/>
            <a:t>Think of physical reasons why Pip is cute. (What Pip looks like)</a:t>
          </a:r>
          <a:endParaRPr lang="en-US" sz="2100" kern="1200"/>
        </a:p>
      </dsp:txBody>
      <dsp:txXfrm>
        <a:off x="56372" y="1309649"/>
        <a:ext cx="4879218" cy="1042045"/>
      </dsp:txXfrm>
    </dsp:sp>
    <dsp:sp modelId="{9F75258B-7817-7B4C-9567-8B60E4C96A54}">
      <dsp:nvSpPr>
        <dsp:cNvPr id="0" name=""/>
        <dsp:cNvSpPr/>
      </dsp:nvSpPr>
      <dsp:spPr>
        <a:xfrm>
          <a:off x="0" y="2468547"/>
          <a:ext cx="4991962" cy="11547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baseline="0"/>
            <a:t>Think of behavioural reasons why Pip is cute. (How Pip behaves/ acts)</a:t>
          </a:r>
          <a:endParaRPr lang="en-US" sz="2100" kern="1200"/>
        </a:p>
      </dsp:txBody>
      <dsp:txXfrm>
        <a:off x="56372" y="2524919"/>
        <a:ext cx="4879218" cy="10420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6C7E20-528A-BD4F-8E93-9AAE26D5DD49}">
      <dsp:nvSpPr>
        <dsp:cNvPr id="0" name=""/>
        <dsp:cNvSpPr/>
      </dsp:nvSpPr>
      <dsp:spPr>
        <a:xfrm>
          <a:off x="0" y="55881"/>
          <a:ext cx="5421084" cy="8386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Why are dogs so cute?</a:t>
          </a:r>
          <a:endParaRPr lang="en-US" sz="1400" kern="1200" dirty="0"/>
        </a:p>
      </dsp:txBody>
      <dsp:txXfrm>
        <a:off x="0" y="55881"/>
        <a:ext cx="5421084" cy="838623"/>
      </dsp:txXfrm>
    </dsp:sp>
    <dsp:sp modelId="{9C0A68BC-67B2-654C-8A3C-7DCED1C35DD7}">
      <dsp:nvSpPr>
        <dsp:cNvPr id="0" name=""/>
        <dsp:cNvSpPr/>
      </dsp:nvSpPr>
      <dsp:spPr>
        <a:xfrm>
          <a:off x="0" y="1233901"/>
          <a:ext cx="2749586" cy="8386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1. Choose a dog to write about.</a:t>
          </a:r>
        </a:p>
      </dsp:txBody>
      <dsp:txXfrm>
        <a:off x="0" y="1233901"/>
        <a:ext cx="2749586" cy="838623"/>
      </dsp:txXfrm>
    </dsp:sp>
    <dsp:sp modelId="{7D0B2FE0-EA04-8745-93E1-D37FD247B1BA}">
      <dsp:nvSpPr>
        <dsp:cNvPr id="0" name=""/>
        <dsp:cNvSpPr/>
      </dsp:nvSpPr>
      <dsp:spPr>
        <a:xfrm>
          <a:off x="0" y="2378980"/>
          <a:ext cx="2749586" cy="8386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2. Remember to think of different describing words to explain why this dog is so cute. </a:t>
          </a:r>
        </a:p>
      </dsp:txBody>
      <dsp:txXfrm>
        <a:off x="0" y="2378980"/>
        <a:ext cx="2749586" cy="838623"/>
      </dsp:txXfrm>
    </dsp:sp>
    <dsp:sp modelId="{A997C646-0916-FD41-82FF-ECAE730A9C22}">
      <dsp:nvSpPr>
        <dsp:cNvPr id="0" name=""/>
        <dsp:cNvSpPr/>
      </dsp:nvSpPr>
      <dsp:spPr>
        <a:xfrm>
          <a:off x="0" y="3613918"/>
          <a:ext cx="2749586" cy="8386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3. Think of physical reasons.</a:t>
          </a:r>
        </a:p>
      </dsp:txBody>
      <dsp:txXfrm>
        <a:off x="0" y="3613918"/>
        <a:ext cx="2749586" cy="838623"/>
      </dsp:txXfrm>
    </dsp:sp>
    <dsp:sp modelId="{D64E0214-036E-3C47-80F9-3319A3ADEB28}">
      <dsp:nvSpPr>
        <dsp:cNvPr id="0" name=""/>
        <dsp:cNvSpPr/>
      </dsp:nvSpPr>
      <dsp:spPr>
        <a:xfrm>
          <a:off x="0" y="4700008"/>
          <a:ext cx="2749586" cy="8386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4. Think of </a:t>
          </a:r>
          <a:r>
            <a:rPr lang="en-US" sz="1400" kern="1200" dirty="0" err="1"/>
            <a:t>behavioural</a:t>
          </a:r>
          <a:r>
            <a:rPr lang="en-US" sz="1400" kern="1200" dirty="0"/>
            <a:t> reasons. </a:t>
          </a:r>
        </a:p>
      </dsp:txBody>
      <dsp:txXfrm>
        <a:off x="0" y="4700008"/>
        <a:ext cx="2749586" cy="838623"/>
      </dsp:txXfrm>
    </dsp:sp>
    <dsp:sp modelId="{3BFD493F-E5AE-C34F-B042-66771EBEE05E}">
      <dsp:nvSpPr>
        <dsp:cNvPr id="0" name=""/>
        <dsp:cNvSpPr/>
      </dsp:nvSpPr>
      <dsp:spPr>
        <a:xfrm>
          <a:off x="0" y="5914873"/>
          <a:ext cx="2749586" cy="8386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5. Write one paragraph (4-5 sentences all about dogs) explaining why dogs are so cute. </a:t>
          </a:r>
        </a:p>
      </dsp:txBody>
      <dsp:txXfrm>
        <a:off x="0" y="5914873"/>
        <a:ext cx="2749586" cy="83862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31T06:40:44.063"/>
    </inkml:context>
    <inkml:brush xml:id="br0">
      <inkml:brushProperty name="width" value="0.35" units="cm"/>
      <inkml:brushProperty name="height" value="0.35" units="cm"/>
      <inkml:brushProperty name="color" value="#FFFFFF"/>
    </inkml:brush>
  </inkml:definitions>
  <inkml:trace contextRef="#ctx0" brushRef="#br0">1 1 24575,'72'0'0,"-7"0"0,-14 0 0,0 0 0,16 0 0,11 0 0,4 0 0,16 0-492,-17 0 0,1 0 0,-28 0 0,-3 0-181,44 0 464,2 0 209,1 0 0,-41 3 0,0 0 0,34-1 356,5 4-356,-35-6 0,21 0 0,-8 5 0,0-3 0,-1 3 0,1 1 0,-8-5 0,-1 4 0,-8-5 0,0 0 0,0 0 983,-6 0-681,4 0 552,-11 0-854,5 0 355,0 0-355,-5 0 0,11 0 0,-11 0 0,11 0 0,3-5 0,1 3 0,6-3 0,-8 0 0,7 4 0,-5-5 0,6 1 0,-8 4 0,7-4 0,-11 5 0,9 0 0,-18 0 0,5 0 0,-7 0 0,1 0 0,-7 0 0,-1 0 0,-6 0 0,-5 0 0,-1 0 0,-1 0 0,2 0 0,0 0 0,10 0 0,-9 0 0,16 0 0,-4 0 0,5 0 0,-6 0 0,-1 0 0,-11 0 0,-1 0 0,-10 0 0,4 0 0,-8 0 0,3 0 0,-4 0 0,2 0 0,-1 0 0,1 0 0,2 0 0,9 0 0,-7 0 0,11 0 0,-16 0 0,3 0 0,-4 0 0,0 0 0,8 0 0,-6 0 0,6 0 0,-8 0 0,0 0 0,3 0 0,-2 0 0,3 0 0,-5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31T06:40:46.746"/>
    </inkml:context>
    <inkml:brush xml:id="br0">
      <inkml:brushProperty name="width" value="0.35" units="cm"/>
      <inkml:brushProperty name="height" value="0.35" units="cm"/>
      <inkml:brushProperty name="color" value="#FFFFFF"/>
    </inkml:brush>
  </inkml:definitions>
  <inkml:trace contextRef="#ctx0" brushRef="#br0">0 1 24575,'41'0'0,"10"0"0,1 0 0,7 0 0,13 0 0,-6 0 0,16 0 0,-20 0 0,16 0 0,-18 0 0,6 0 0,-8 0 0,-2 0 0,-13 0 0,6 0 0,-6 0 0,-7 0 0,-1 0 0,0 0 0,-5 0 0,5 0 0,-6 0 0,6 4 0,1-3 0,7 4 0,5-5 0,-4 0 0,12 0 0,-12 0 0,5 0 0,-13 0 0,5 0 0,-11 0 0,5 4 0,-6-2 0,0 2 0,0-4 0,6 0 0,-4 0 0,9 5 0,-9-4 0,10 3 0,-5-4 0,6 0 0,0 0 0,7 0 0,2 0 0,6 0 0,0 0 0,0 0 0,0 0 0,8 0 0,-6 0 0,5 0 0,-7 0 0,0 0 0,-6 0 0,-2 0 0,-7 0 0,-6 0 0,5 0 0,-5 0 0,7 0 0,-1 0 0,7 0 0,1 0 0,7 0 0,0 0 0,-6 0 0,4 5 0,-11-3 0,-1 3 0,-8-1 0,2-3 0,-15 3 0,7-4 0,-20 0 0,4 0 0,-5 0 0,0 0 0,7 4 0,0-3 0,6 2 0,-8-3 0,4 0 0,-4 0 0,5 0 0,0 0 0,-1 4 0,6-3 0,-4 3 0,4-4 0,-10 0 0,3 4 0,-2-3 0,4 3 0,-5-4 0,3 0 0,-6 0 0,6 0 0,-7 0 0,8 0 0,-4 0 0,5 0 0,-5 0 0,4 0 0,-8 0 0,7 0 0,-7 0 0,4 0 0,-5 0 0,0 0 0,3 0 0,-2 0 0,2 0 0,-3 0 0,0 0 0,4 0 0,1 0 0,4 0 0,0 0 0,1 0 0,0 0 0,-1 0 0,1 0 0,-5 0 0,0 0 0,-5 0 0,0 0 0,3 0 0,-2 3 0,2-2 0,-4 2 0,1-3 0,11 0 0,-8 0 0,7 0 0,-10 0 0,0 0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31T06:40:50.973"/>
    </inkml:context>
    <inkml:brush xml:id="br0">
      <inkml:brushProperty name="width" value="0.35" units="cm"/>
      <inkml:brushProperty name="height" value="0.35" units="cm"/>
      <inkml:brushProperty name="color" value="#FFFFFF"/>
    </inkml:brush>
  </inkml:definitions>
  <inkml:trace contextRef="#ctx0" brushRef="#br0">1 93 24575,'35'0'0,"4"0"0,10 0 0,-14 0 0,17 0 0,-18 0 0,-3 0 0,18 0 0,-22 0 0,15 0 0,-13 0 0,6 0 0,-4 0 0,3 0 0,-10 0 0,4 0 0,-9 0 0,4 0 0,-5 0 0,-5 0 0,3 0 0,-6 0 0,2 0 0,-4 0 0,0 0 0,3 0 0,-2 0 0,3 0 0,-4 0 0,0 0 0,8 0 0,-2-4 0,7 3 0,2-3 0,-4 4 0,8 0 0,-8-4 0,9 3 0,-9-3 0,4 4 0,-6 0 0,6 0 0,-4 0 0,4 0 0,-6-4 0,1 3 0,-4-3 0,2 4 0,-7 0 0,8 0 0,-4 0 0,10 0 0,1 0 0,0 0 0,4 0 0,-9 0 0,8 0 0,-8 0 0,4 0 0,-5 0 0,-1 0 0,1 0 0,0 0 0,-5 0 0,-1 0 0,1 0 0,-4 0 0,3 0 0,-4 0 0,0 0 0,3 0 0,-2 0 0,2 0 0,-3 0 0,0 0 0,8 0 0,3 0 0,8 0 0,3 0 0,4 0 0,3 0 0,-1 0 0,-1 0 0,-6 0 0,0 0 0,-5-4 0,-1 3 0,-10-3 0,-1 4 0,1 0 0,-4 0 0,12 0 0,-6 0 0,8-4 0,-5 3 0,-1-3 0,1 4 0,5 0 0,6 0 0,2-4 0,4 3 0,-6-3 0,6 4 0,1-5 0,0 4 0,-1-4 0,-6 1 0,0 2 0,-5-2 0,4 4 0,-9-4 0,9 3 0,-13-3 0,6 4 0,-7-4 0,3 3 0,1-3 0,0 4 0,-5 0 0,-1 0 0,-4 0 0,0 0 0,4 0 0,-3 0 0,2 0 0,-3 0 0,3 0 0,-2 0 0,2 0 0,-3 0 0,0 0 0,3 0 0,-3 0 0,3 0 0,0 0 0,-2 0 0,2 0 0,-3 0 0,0 0 0,3 0 0,3 0 0,3 0 0,-4 0 0,3 0 0,-2 0 0,-1 0 0,4 0 0,-8 0 0,3 0 0,0 0 0,-3 0 0,4 0 0,-5 0 0,0 0 0,4 0 0,1 0 0,10 0 0,-4 0 0,4 0 0,-1 0 0,2 0 0,6 0 0,4 0 0,-3 0 0,10 0 0,-11 0 0,5 0 0,-6 0 0,0 0 0,-5 0 0,4 0 0,-9 0 0,9 0 0,-9 4 0,3-3 0,-8 3 0,-2-4 0,-4 4 0,0-4 0,3 4 0,-2-4 0,3 0 0,-4 0 0,0 4 0,4-4 0,7 4 0,5-4 0,5 4 0,0-3 0,6 8 0,1-7 0,0 6 0,-1-6 0,-11 6 0,-1-7 0,-5 7 0,-1-7 0,-3 6 0,2-6 0,-3 6 0,1-6 0,-2 3 0,-4-4 0,0 4 0,4-3 0,-4 2 0,4-3 0,-4 0 0,0 0 0,3 4 0,-2-3 0,2 2 0,-3-3 0,3 0 0,-3 0 0,4 4 0,-5-3 0,6 6 0,0-6 0,0 3 0,4 0 0,-4-3 0,5 3 0,5 0 0,-4-3 0,3 8 0,-8-8 0,-2 2 0,-4-3 0,0 0 0,4 4 0,-7 0 0,2 7 0,-7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220104-E97E-F043-8E8C-9A78741D8201}" type="datetimeFigureOut">
              <a:rPr lang="en-US" smtClean="0"/>
              <a:t>3/3/24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10CD9-B5AB-8748-9524-EEF4AE1BAAF1}" type="slidenum">
              <a:rPr lang="en-US" smtClean="0"/>
              <a:t>‹#›</a:t>
            </a:fld>
            <a:endParaRPr lang="en-US"/>
          </a:p>
        </p:txBody>
      </p:sp>
    </p:spTree>
    <p:extLst>
      <p:ext uri="{BB962C8B-B14F-4D97-AF65-F5344CB8AC3E}">
        <p14:creationId xmlns:p14="http://schemas.microsoft.com/office/powerpoint/2010/main" val="1144107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myself, ask students to write name tags for themselves, do we take the roll? </a:t>
            </a:r>
          </a:p>
          <a:p>
            <a:r>
              <a:rPr lang="en-US" dirty="0"/>
              <a:t>Explain why I am here today. To teach a writing lesson about why dogs are so cute! </a:t>
            </a:r>
          </a:p>
          <a:p>
            <a:r>
              <a:rPr lang="en-US" dirty="0"/>
              <a:t>2 mins</a:t>
            </a:r>
          </a:p>
        </p:txBody>
      </p:sp>
      <p:sp>
        <p:nvSpPr>
          <p:cNvPr id="4" name="Slide Number Placeholder 3"/>
          <p:cNvSpPr>
            <a:spLocks noGrp="1"/>
          </p:cNvSpPr>
          <p:nvPr>
            <p:ph type="sldNum" sz="quarter" idx="5"/>
          </p:nvPr>
        </p:nvSpPr>
        <p:spPr/>
        <p:txBody>
          <a:bodyPr/>
          <a:lstStyle/>
          <a:p>
            <a:fld id="{54010CD9-B5AB-8748-9524-EEF4AE1BAAF1}" type="slidenum">
              <a:rPr lang="en-US" smtClean="0"/>
              <a:t>1</a:t>
            </a:fld>
            <a:endParaRPr lang="en-US"/>
          </a:p>
        </p:txBody>
      </p:sp>
    </p:spTree>
    <p:extLst>
      <p:ext uri="{BB962C8B-B14F-4D97-AF65-F5344CB8AC3E}">
        <p14:creationId xmlns:p14="http://schemas.microsoft.com/office/powerpoint/2010/main" val="2468304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learning intention, explain what foregrounding means. </a:t>
            </a:r>
          </a:p>
          <a:p>
            <a:r>
              <a:rPr lang="en-US" dirty="0"/>
              <a:t>Explain the success criteria, simplified for the class. Explain that everyone in the class has different skills in writing in English, and I will do my best to assist you with your writing today. The writing task may look different for each student today depending on their level of English skills. I am here to help you do your personal best. </a:t>
            </a:r>
          </a:p>
          <a:p>
            <a:r>
              <a:rPr lang="en-US" dirty="0"/>
              <a:t>3 mins</a:t>
            </a:r>
          </a:p>
        </p:txBody>
      </p:sp>
      <p:sp>
        <p:nvSpPr>
          <p:cNvPr id="4" name="Slide Number Placeholder 3"/>
          <p:cNvSpPr>
            <a:spLocks noGrp="1"/>
          </p:cNvSpPr>
          <p:nvPr>
            <p:ph type="sldNum" sz="quarter" idx="5"/>
          </p:nvPr>
        </p:nvSpPr>
        <p:spPr/>
        <p:txBody>
          <a:bodyPr/>
          <a:lstStyle/>
          <a:p>
            <a:fld id="{54010CD9-B5AB-8748-9524-EEF4AE1BAAF1}" type="slidenum">
              <a:rPr lang="en-US" smtClean="0"/>
              <a:t>2</a:t>
            </a:fld>
            <a:endParaRPr lang="en-US"/>
          </a:p>
        </p:txBody>
      </p:sp>
    </p:spTree>
    <p:extLst>
      <p:ext uri="{BB962C8B-B14F-4D97-AF65-F5344CB8AC3E}">
        <p14:creationId xmlns:p14="http://schemas.microsoft.com/office/powerpoint/2010/main" val="2113239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mins</a:t>
            </a:r>
          </a:p>
        </p:txBody>
      </p:sp>
      <p:sp>
        <p:nvSpPr>
          <p:cNvPr id="4" name="Slide Number Placeholder 3"/>
          <p:cNvSpPr>
            <a:spLocks noGrp="1"/>
          </p:cNvSpPr>
          <p:nvPr>
            <p:ph type="sldNum" sz="quarter" idx="5"/>
          </p:nvPr>
        </p:nvSpPr>
        <p:spPr/>
        <p:txBody>
          <a:bodyPr/>
          <a:lstStyle/>
          <a:p>
            <a:fld id="{54010CD9-B5AB-8748-9524-EEF4AE1BAAF1}" type="slidenum">
              <a:rPr lang="en-US" smtClean="0"/>
              <a:t>3</a:t>
            </a:fld>
            <a:endParaRPr lang="en-US"/>
          </a:p>
        </p:txBody>
      </p:sp>
    </p:spTree>
    <p:extLst>
      <p:ext uri="{BB962C8B-B14F-4D97-AF65-F5344CB8AC3E}">
        <p14:creationId xmlns:p14="http://schemas.microsoft.com/office/powerpoint/2010/main" val="35014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students what the word cute means? Can you use cute in a sentence? Could you change the word cute to something else? Direct to page of synonyms for cute. You may like to use some of these words in your writing today.</a:t>
            </a:r>
          </a:p>
          <a:p>
            <a:r>
              <a:rPr lang="en-US" dirty="0"/>
              <a:t>5 mins</a:t>
            </a:r>
          </a:p>
        </p:txBody>
      </p:sp>
      <p:sp>
        <p:nvSpPr>
          <p:cNvPr id="4" name="Slide Number Placeholder 3"/>
          <p:cNvSpPr>
            <a:spLocks noGrp="1"/>
          </p:cNvSpPr>
          <p:nvPr>
            <p:ph type="sldNum" sz="quarter" idx="5"/>
          </p:nvPr>
        </p:nvSpPr>
        <p:spPr/>
        <p:txBody>
          <a:bodyPr/>
          <a:lstStyle/>
          <a:p>
            <a:fld id="{54010CD9-B5AB-8748-9524-EEF4AE1BAAF1}" type="slidenum">
              <a:rPr lang="en-US" smtClean="0"/>
              <a:t>4</a:t>
            </a:fld>
            <a:endParaRPr lang="en-US"/>
          </a:p>
        </p:txBody>
      </p:sp>
    </p:spTree>
    <p:extLst>
      <p:ext uri="{BB962C8B-B14F-4D97-AF65-F5344CB8AC3E}">
        <p14:creationId xmlns:p14="http://schemas.microsoft.com/office/powerpoint/2010/main" val="483023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Dogs can be cute for different reasons, today we are looking at the dogs physical traits and </a:t>
            </a:r>
            <a:r>
              <a:rPr lang="en-US" dirty="0" err="1"/>
              <a:t>behavioural</a:t>
            </a:r>
            <a:r>
              <a:rPr lang="en-US" dirty="0"/>
              <a:t> traits. </a:t>
            </a:r>
          </a:p>
          <a:p>
            <a:r>
              <a:rPr lang="en-US" dirty="0"/>
              <a:t>What does this mean? Can anyone explain the physical traits of dogs? </a:t>
            </a:r>
          </a:p>
          <a:p>
            <a:r>
              <a:rPr lang="en-US" dirty="0"/>
              <a:t>5 mins</a:t>
            </a:r>
          </a:p>
          <a:p>
            <a:r>
              <a:rPr lang="en-US" dirty="0"/>
              <a:t>In your booklet I have provided some words to describe physical traits and </a:t>
            </a:r>
            <a:r>
              <a:rPr lang="en-US" dirty="0" err="1"/>
              <a:t>behavioural</a:t>
            </a:r>
            <a:r>
              <a:rPr lang="en-US" dirty="0"/>
              <a:t> traits, these are describing words also known as adjectives. </a:t>
            </a:r>
          </a:p>
        </p:txBody>
      </p:sp>
      <p:sp>
        <p:nvSpPr>
          <p:cNvPr id="4" name="Slide Number Placeholder 3"/>
          <p:cNvSpPr>
            <a:spLocks noGrp="1"/>
          </p:cNvSpPr>
          <p:nvPr>
            <p:ph type="sldNum" sz="quarter" idx="5"/>
          </p:nvPr>
        </p:nvSpPr>
        <p:spPr/>
        <p:txBody>
          <a:bodyPr/>
          <a:lstStyle/>
          <a:p>
            <a:fld id="{54010CD9-B5AB-8748-9524-EEF4AE1BAAF1}" type="slidenum">
              <a:rPr lang="en-US" smtClean="0"/>
              <a:t>5</a:t>
            </a:fld>
            <a:endParaRPr lang="en-US"/>
          </a:p>
        </p:txBody>
      </p:sp>
    </p:spTree>
    <p:extLst>
      <p:ext uri="{BB962C8B-B14F-4D97-AF65-F5344CB8AC3E}">
        <p14:creationId xmlns:p14="http://schemas.microsoft.com/office/powerpoint/2010/main" val="1610795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watch a video about a dog called Pip. Whilst watching I want you to think about why Pip is cute and try to identify something physically cute and something </a:t>
            </a:r>
            <a:r>
              <a:rPr lang="en-US" dirty="0" err="1"/>
              <a:t>behaviourlaly</a:t>
            </a:r>
            <a:r>
              <a:rPr lang="en-US" dirty="0"/>
              <a:t> cute. We will write about Pip together after the video. It’s only 4 minutes long. </a:t>
            </a:r>
          </a:p>
          <a:p>
            <a:r>
              <a:rPr lang="en-US" dirty="0"/>
              <a:t>5 mins</a:t>
            </a:r>
          </a:p>
        </p:txBody>
      </p:sp>
      <p:sp>
        <p:nvSpPr>
          <p:cNvPr id="4" name="Slide Number Placeholder 3"/>
          <p:cNvSpPr>
            <a:spLocks noGrp="1"/>
          </p:cNvSpPr>
          <p:nvPr>
            <p:ph type="sldNum" sz="quarter" idx="5"/>
          </p:nvPr>
        </p:nvSpPr>
        <p:spPr/>
        <p:txBody>
          <a:bodyPr/>
          <a:lstStyle/>
          <a:p>
            <a:fld id="{54010CD9-B5AB-8748-9524-EEF4AE1BAAF1}" type="slidenum">
              <a:rPr lang="en-US" smtClean="0"/>
              <a:t>6</a:t>
            </a:fld>
            <a:endParaRPr lang="en-US"/>
          </a:p>
        </p:txBody>
      </p:sp>
    </p:spTree>
    <p:extLst>
      <p:ext uri="{BB962C8B-B14F-4D97-AF65-F5344CB8AC3E}">
        <p14:creationId xmlns:p14="http://schemas.microsoft.com/office/powerpoint/2010/main" val="4111758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Shared Writing: Example: Ask students to suggest sentences describing Pip and why he is cute. Write suggestions on the board.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Pip is a loveable dog who is learning to be a guide dog. He has golden fur and big brown eyes. Pip is quite small but clever because he can solve problems and think quickly. He is playful but also responsible, for example, he saved a blind person’s life! Pip is the cutest dog in the whole world.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 mins</a:t>
            </a:r>
          </a:p>
          <a:p>
            <a:endParaRPr lang="en-US" dirty="0"/>
          </a:p>
        </p:txBody>
      </p:sp>
      <p:sp>
        <p:nvSpPr>
          <p:cNvPr id="4" name="Slide Number Placeholder 3"/>
          <p:cNvSpPr>
            <a:spLocks noGrp="1"/>
          </p:cNvSpPr>
          <p:nvPr>
            <p:ph type="sldNum" sz="quarter" idx="5"/>
          </p:nvPr>
        </p:nvSpPr>
        <p:spPr/>
        <p:txBody>
          <a:bodyPr/>
          <a:lstStyle/>
          <a:p>
            <a:fld id="{54010CD9-B5AB-8748-9524-EEF4AE1BAAF1}" type="slidenum">
              <a:rPr lang="en-US" smtClean="0"/>
              <a:t>7</a:t>
            </a:fld>
            <a:endParaRPr lang="en-US"/>
          </a:p>
        </p:txBody>
      </p:sp>
    </p:spTree>
    <p:extLst>
      <p:ext uri="{BB962C8B-B14F-4D97-AF65-F5344CB8AC3E}">
        <p14:creationId xmlns:p14="http://schemas.microsoft.com/office/powerpoint/2010/main" val="195175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task, remind them this is an independent task and they should be choosing their own dogs and describing them with their own choice of words. Use the writing prompts in the booklet to assist if you need them. </a:t>
            </a:r>
          </a:p>
          <a:p>
            <a:r>
              <a:rPr lang="en-US" dirty="0"/>
              <a:t>Who feels confident that they could write a paragraph independently? If you feel unsure or need help please raise your hand and I will do my best to assist you. I know we have some new students here today so I’d like to check in with them first, so try your best to have a go while I’m doing this. Tell them how much time we have (15- 20 minutes) and we will be sharing our paragraphs at the end. </a:t>
            </a:r>
          </a:p>
        </p:txBody>
      </p:sp>
      <p:sp>
        <p:nvSpPr>
          <p:cNvPr id="4" name="Slide Number Placeholder 3"/>
          <p:cNvSpPr>
            <a:spLocks noGrp="1"/>
          </p:cNvSpPr>
          <p:nvPr>
            <p:ph type="sldNum" sz="quarter" idx="5"/>
          </p:nvPr>
        </p:nvSpPr>
        <p:spPr/>
        <p:txBody>
          <a:bodyPr/>
          <a:lstStyle/>
          <a:p>
            <a:fld id="{54010CD9-B5AB-8748-9524-EEF4AE1BAAF1}" type="slidenum">
              <a:rPr lang="en-US" smtClean="0"/>
              <a:t>8</a:t>
            </a:fld>
            <a:endParaRPr lang="en-US"/>
          </a:p>
        </p:txBody>
      </p:sp>
    </p:spTree>
    <p:extLst>
      <p:ext uri="{BB962C8B-B14F-4D97-AF65-F5344CB8AC3E}">
        <p14:creationId xmlns:p14="http://schemas.microsoft.com/office/powerpoint/2010/main" val="3201684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 all booklets from students at the end of the lesson. </a:t>
            </a:r>
          </a:p>
          <a:p>
            <a:r>
              <a:rPr lang="en-US" dirty="0"/>
              <a:t>Remember to give immediate feedback about the paragraphs that were shared and throughout the writing lesson. </a:t>
            </a:r>
          </a:p>
          <a:p>
            <a:r>
              <a:rPr lang="en-US" dirty="0"/>
              <a:t>5 mins</a:t>
            </a:r>
          </a:p>
        </p:txBody>
      </p:sp>
      <p:sp>
        <p:nvSpPr>
          <p:cNvPr id="4" name="Slide Number Placeholder 3"/>
          <p:cNvSpPr>
            <a:spLocks noGrp="1"/>
          </p:cNvSpPr>
          <p:nvPr>
            <p:ph type="sldNum" sz="quarter" idx="5"/>
          </p:nvPr>
        </p:nvSpPr>
        <p:spPr/>
        <p:txBody>
          <a:bodyPr/>
          <a:lstStyle/>
          <a:p>
            <a:fld id="{54010CD9-B5AB-8748-9524-EEF4AE1BAAF1}" type="slidenum">
              <a:rPr lang="en-US" smtClean="0"/>
              <a:t>9</a:t>
            </a:fld>
            <a:endParaRPr lang="en-US"/>
          </a:p>
        </p:txBody>
      </p:sp>
    </p:spTree>
    <p:extLst>
      <p:ext uri="{BB962C8B-B14F-4D97-AF65-F5344CB8AC3E}">
        <p14:creationId xmlns:p14="http://schemas.microsoft.com/office/powerpoint/2010/main" val="1045244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Sunday, March 3, 2024</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08452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Sunday, March 3,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40994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Sunday, March 3,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650827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Sunday, March 3, 2024</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993269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Sunday, March 3,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62743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Sunday, March 3,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72362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Sunday, March 3, 2024</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835980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Sunday, March 3, 2024</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983869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Sunday, March 3, 2024</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838910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Sunday, March 3,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21993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Sunday, March 3,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151351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Sunday, March 3, 2024</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2136187019"/>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6.png"/><Relationship Id="rId4" Type="http://schemas.openxmlformats.org/officeDocument/2006/relationships/customXml" Target="../ink/ink1.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07d2dXHYb94?feature=oembed" TargetMode="Externa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png"/><Relationship Id="rId5" Type="http://schemas.openxmlformats.org/officeDocument/2006/relationships/diagramQuickStyle" Target="../diagrams/quickStyle2.xml"/><Relationship Id="rId10" Type="http://schemas.openxmlformats.org/officeDocument/2006/relationships/image" Target="../media/image15.emf"/><Relationship Id="rId4" Type="http://schemas.openxmlformats.org/officeDocument/2006/relationships/diagramLayout" Target="../diagrams/layout2.xm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149A9F6-B857-488C-AC3A-007B78165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9EFD05-C377-44BE-91F0-1D17C1D9B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09E80A-CA24-CED2-DDA4-D43ADDCB1C79}"/>
              </a:ext>
            </a:extLst>
          </p:cNvPr>
          <p:cNvSpPr>
            <a:spLocks noGrp="1"/>
          </p:cNvSpPr>
          <p:nvPr>
            <p:ph type="ctrTitle"/>
          </p:nvPr>
        </p:nvSpPr>
        <p:spPr>
          <a:xfrm>
            <a:off x="544964" y="1321053"/>
            <a:ext cx="5015638" cy="2075012"/>
          </a:xfrm>
        </p:spPr>
        <p:txBody>
          <a:bodyPr>
            <a:noAutofit/>
          </a:bodyPr>
          <a:lstStyle/>
          <a:p>
            <a:pPr>
              <a:lnSpc>
                <a:spcPct val="90000"/>
              </a:lnSpc>
            </a:pPr>
            <a:r>
              <a:rPr lang="en-US" sz="4000" b="1" dirty="0">
                <a:latin typeface="Aharoni" panose="02010803020104030203" pitchFamily="2" charset="-79"/>
                <a:cs typeface="Aharoni" panose="02010803020104030203" pitchFamily="2" charset="-79"/>
              </a:rPr>
              <a:t>Dogs are so cute!</a:t>
            </a:r>
            <a:br>
              <a:rPr lang="en-US" sz="4000" b="1" dirty="0">
                <a:latin typeface="Aharoni" panose="02010803020104030203" pitchFamily="2" charset="-79"/>
                <a:cs typeface="Aharoni" panose="02010803020104030203" pitchFamily="2" charset="-79"/>
              </a:rPr>
            </a:br>
            <a:r>
              <a:rPr lang="zh-CN" altLang="en-US" sz="4000" b="0" i="0" dirty="0">
                <a:effectLst/>
                <a:latin typeface="arial" panose="020B0604020202020204" pitchFamily="34" charset="0"/>
              </a:rPr>
              <a:t>狗真可爱！</a:t>
            </a:r>
            <a:br>
              <a:rPr lang="zh-CN" altLang="en-US" sz="4000" b="0" i="0" dirty="0">
                <a:effectLst/>
                <a:latin typeface="arial" panose="020B0604020202020204" pitchFamily="34" charset="0"/>
              </a:rPr>
            </a:br>
            <a:r>
              <a:rPr lang="en-AU" sz="4000" b="0" i="0" dirty="0" err="1">
                <a:effectLst/>
                <a:latin typeface="arial" panose="020B0604020202020204" pitchFamily="34" charset="0"/>
              </a:rPr>
              <a:t>Gǒu</a:t>
            </a:r>
            <a:r>
              <a:rPr lang="en-AU" sz="4000" b="0" i="0" dirty="0">
                <a:effectLst/>
                <a:latin typeface="arial" panose="020B0604020202020204" pitchFamily="34" charset="0"/>
              </a:rPr>
              <a:t> </a:t>
            </a:r>
            <a:r>
              <a:rPr lang="en-AU" sz="4000" b="0" i="0" dirty="0" err="1">
                <a:effectLst/>
                <a:latin typeface="arial" panose="020B0604020202020204" pitchFamily="34" charset="0"/>
              </a:rPr>
              <a:t>zhēn</a:t>
            </a:r>
            <a:r>
              <a:rPr lang="en-AU" sz="4000" b="0" i="0" dirty="0">
                <a:effectLst/>
                <a:latin typeface="arial" panose="020B0604020202020204" pitchFamily="34" charset="0"/>
              </a:rPr>
              <a:t> </a:t>
            </a:r>
            <a:r>
              <a:rPr lang="en-AU" sz="4000" b="0" i="0" dirty="0" err="1">
                <a:effectLst/>
                <a:latin typeface="arial" panose="020B0604020202020204" pitchFamily="34" charset="0"/>
              </a:rPr>
              <a:t>kě'ài</a:t>
            </a:r>
            <a:r>
              <a:rPr lang="en-AU" sz="4000" b="0" i="0" dirty="0">
                <a:effectLst/>
                <a:latin typeface="arial" panose="020B0604020202020204" pitchFamily="34" charset="0"/>
              </a:rPr>
              <a:t>!</a:t>
            </a:r>
            <a:br>
              <a:rPr lang="en-AU" sz="4000" b="0" i="0" dirty="0">
                <a:effectLst/>
                <a:latin typeface="arial" panose="020B0604020202020204" pitchFamily="34" charset="0"/>
              </a:rPr>
            </a:br>
            <a:endParaRPr lang="en-US" sz="4000" dirty="0"/>
          </a:p>
        </p:txBody>
      </p:sp>
      <p:sp>
        <p:nvSpPr>
          <p:cNvPr id="3" name="Subtitle 2">
            <a:extLst>
              <a:ext uri="{FF2B5EF4-FFF2-40B4-BE49-F238E27FC236}">
                <a16:creationId xmlns:a16="http://schemas.microsoft.com/office/drawing/2014/main" id="{A95BCDEA-3141-6CF1-D673-EDD1AF825251}"/>
              </a:ext>
            </a:extLst>
          </p:cNvPr>
          <p:cNvSpPr>
            <a:spLocks noGrp="1"/>
          </p:cNvSpPr>
          <p:nvPr>
            <p:ph type="subTitle" idx="1"/>
          </p:nvPr>
        </p:nvSpPr>
        <p:spPr>
          <a:xfrm>
            <a:off x="481513" y="3115032"/>
            <a:ext cx="5015638" cy="1219439"/>
          </a:xfrm>
        </p:spPr>
        <p:txBody>
          <a:bodyPr>
            <a:noAutofit/>
          </a:bodyPr>
          <a:lstStyle/>
          <a:p>
            <a:pPr>
              <a:lnSpc>
                <a:spcPct val="110000"/>
              </a:lnSpc>
            </a:pPr>
            <a:r>
              <a:rPr lang="en-US" sz="3200" dirty="0">
                <a:latin typeface="Aharoni" panose="02010803020104030203" pitchFamily="2" charset="-79"/>
                <a:cs typeface="Aharoni" panose="02010803020104030203" pitchFamily="2" charset="-79"/>
              </a:rPr>
              <a:t>Can you explain why?</a:t>
            </a:r>
          </a:p>
          <a:p>
            <a:pPr>
              <a:lnSpc>
                <a:spcPct val="110000"/>
              </a:lnSpc>
            </a:pPr>
            <a:r>
              <a:rPr lang="zh-CN" altLang="en-US" sz="3200" b="0" i="0" dirty="0">
                <a:effectLst/>
                <a:latin typeface="arial" panose="020B0604020202020204" pitchFamily="34" charset="0"/>
              </a:rPr>
              <a:t>你能解释一下为什么吗？</a:t>
            </a:r>
          </a:p>
          <a:p>
            <a:pPr>
              <a:lnSpc>
                <a:spcPct val="110000"/>
              </a:lnSpc>
            </a:pPr>
            <a:r>
              <a:rPr lang="en-AU" sz="3200" b="0" i="0" dirty="0" err="1">
                <a:effectLst/>
                <a:latin typeface="arial" panose="020B0604020202020204" pitchFamily="34" charset="0"/>
              </a:rPr>
              <a:t>Nǐ</a:t>
            </a:r>
            <a:r>
              <a:rPr lang="en-AU" sz="3200" b="0" i="0" dirty="0">
                <a:effectLst/>
                <a:latin typeface="arial" panose="020B0604020202020204" pitchFamily="34" charset="0"/>
              </a:rPr>
              <a:t> </a:t>
            </a:r>
            <a:r>
              <a:rPr lang="en-AU" sz="3200" b="0" i="0" dirty="0" err="1">
                <a:effectLst/>
                <a:latin typeface="arial" panose="020B0604020202020204" pitchFamily="34" charset="0"/>
              </a:rPr>
              <a:t>néng</a:t>
            </a:r>
            <a:r>
              <a:rPr lang="en-AU" sz="3200" b="0" i="0" dirty="0">
                <a:effectLst/>
                <a:latin typeface="arial" panose="020B0604020202020204" pitchFamily="34" charset="0"/>
              </a:rPr>
              <a:t> </a:t>
            </a:r>
            <a:r>
              <a:rPr lang="en-AU" sz="3200" b="0" i="0" dirty="0" err="1">
                <a:effectLst/>
                <a:latin typeface="arial" panose="020B0604020202020204" pitchFamily="34" charset="0"/>
              </a:rPr>
              <a:t>jiěshì</a:t>
            </a:r>
            <a:r>
              <a:rPr lang="en-AU" sz="3200" b="0" i="0" dirty="0">
                <a:effectLst/>
                <a:latin typeface="arial" panose="020B0604020202020204" pitchFamily="34" charset="0"/>
              </a:rPr>
              <a:t> </a:t>
            </a:r>
            <a:r>
              <a:rPr lang="en-AU" sz="3200" b="0" i="0" dirty="0" err="1">
                <a:effectLst/>
                <a:latin typeface="arial" panose="020B0604020202020204" pitchFamily="34" charset="0"/>
              </a:rPr>
              <a:t>yīxià</a:t>
            </a:r>
            <a:r>
              <a:rPr lang="en-AU" sz="3200" b="0" i="0" dirty="0">
                <a:effectLst/>
                <a:latin typeface="arial" panose="020B0604020202020204" pitchFamily="34" charset="0"/>
              </a:rPr>
              <a:t> </a:t>
            </a:r>
            <a:r>
              <a:rPr lang="en-AU" sz="3200" b="0" i="0" dirty="0" err="1">
                <a:effectLst/>
                <a:latin typeface="arial" panose="020B0604020202020204" pitchFamily="34" charset="0"/>
              </a:rPr>
              <a:t>wèishéme</a:t>
            </a:r>
            <a:r>
              <a:rPr lang="en-AU" sz="3200" b="0" i="0" dirty="0">
                <a:effectLst/>
                <a:latin typeface="arial" panose="020B0604020202020204" pitchFamily="34" charset="0"/>
              </a:rPr>
              <a:t> ma?</a:t>
            </a:r>
          </a:p>
          <a:p>
            <a:pPr>
              <a:lnSpc>
                <a:spcPct val="110000"/>
              </a:lnSpc>
            </a:pPr>
            <a:r>
              <a:rPr lang="en-US" sz="3200" dirty="0"/>
              <a:t>?</a:t>
            </a:r>
          </a:p>
        </p:txBody>
      </p:sp>
      <p:grpSp>
        <p:nvGrpSpPr>
          <p:cNvPr id="14" name="Group 13">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15"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6"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7"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19" name="Group 18">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20"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1"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5" name="Picture 4">
            <a:extLst>
              <a:ext uri="{FF2B5EF4-FFF2-40B4-BE49-F238E27FC236}">
                <a16:creationId xmlns:a16="http://schemas.microsoft.com/office/drawing/2014/main" id="{89EA1594-ABA4-9CA6-D366-D19123513BB2}"/>
              </a:ext>
            </a:extLst>
          </p:cNvPr>
          <p:cNvPicPr>
            <a:picLocks noChangeAspect="1"/>
          </p:cNvPicPr>
          <p:nvPr/>
        </p:nvPicPr>
        <p:blipFill rotWithShape="1">
          <a:blip r:embed="rId3"/>
          <a:srcRect t="7829" r="1" b="1"/>
          <a:stretch/>
        </p:blipFill>
        <p:spPr>
          <a:xfrm>
            <a:off x="5435690" y="286752"/>
            <a:ext cx="6308303" cy="6218627"/>
          </a:xfrm>
          <a:custGeom>
            <a:avLst/>
            <a:gdLst/>
            <a:ahLst/>
            <a:cxnLst/>
            <a:rect l="l" t="t" r="r" b="b"/>
            <a:pathLst>
              <a:path w="5326462" h="5250743">
                <a:moveTo>
                  <a:pt x="2576092" y="0"/>
                </a:moveTo>
                <a:cubicBezTo>
                  <a:pt x="2650583" y="0"/>
                  <a:pt x="2726041" y="967"/>
                  <a:pt x="2803435" y="967"/>
                </a:cubicBezTo>
                <a:cubicBezTo>
                  <a:pt x="3020137" y="967"/>
                  <a:pt x="3205881" y="967"/>
                  <a:pt x="3329710" y="47407"/>
                </a:cubicBezTo>
                <a:cubicBezTo>
                  <a:pt x="3732156" y="124807"/>
                  <a:pt x="4088166" y="387966"/>
                  <a:pt x="4304868" y="573726"/>
                </a:cubicBezTo>
                <a:cubicBezTo>
                  <a:pt x="4537048" y="744005"/>
                  <a:pt x="4893058" y="1069084"/>
                  <a:pt x="5109760" y="1471563"/>
                </a:cubicBezTo>
                <a:cubicBezTo>
                  <a:pt x="5202632" y="2090761"/>
                  <a:pt x="5326462" y="2477760"/>
                  <a:pt x="5326462" y="2694480"/>
                </a:cubicBezTo>
                <a:cubicBezTo>
                  <a:pt x="5326462" y="3267238"/>
                  <a:pt x="5249068" y="3329158"/>
                  <a:pt x="5249068" y="3329158"/>
                </a:cubicBezTo>
                <a:cubicBezTo>
                  <a:pt x="5109760" y="3824516"/>
                  <a:pt x="4784708" y="4288915"/>
                  <a:pt x="4506091" y="4613994"/>
                </a:cubicBezTo>
                <a:cubicBezTo>
                  <a:pt x="4242954" y="4877153"/>
                  <a:pt x="3825029" y="5016473"/>
                  <a:pt x="3329710" y="5233192"/>
                </a:cubicBezTo>
                <a:cubicBezTo>
                  <a:pt x="3020137" y="5233192"/>
                  <a:pt x="2199766" y="5310592"/>
                  <a:pt x="1704448" y="5140313"/>
                </a:cubicBezTo>
                <a:cubicBezTo>
                  <a:pt x="1224608" y="4908113"/>
                  <a:pt x="1069821" y="4861674"/>
                  <a:pt x="667375" y="4505635"/>
                </a:cubicBezTo>
                <a:cubicBezTo>
                  <a:pt x="311365" y="4103156"/>
                  <a:pt x="48228" y="3329158"/>
                  <a:pt x="17270" y="2880239"/>
                </a:cubicBezTo>
                <a:cubicBezTo>
                  <a:pt x="-29166" y="2617080"/>
                  <a:pt x="32749" y="2183641"/>
                  <a:pt x="32749" y="2090761"/>
                </a:cubicBezTo>
                <a:cubicBezTo>
                  <a:pt x="32749" y="1610883"/>
                  <a:pt x="342323" y="1254844"/>
                  <a:pt x="605461" y="929765"/>
                </a:cubicBezTo>
                <a:cubicBezTo>
                  <a:pt x="884077" y="620166"/>
                  <a:pt x="1147215" y="341526"/>
                  <a:pt x="1549661" y="248646"/>
                </a:cubicBezTo>
                <a:cubicBezTo>
                  <a:pt x="1905671" y="78367"/>
                  <a:pt x="1905671" y="78367"/>
                  <a:pt x="1905671" y="78367"/>
                </a:cubicBezTo>
                <a:cubicBezTo>
                  <a:pt x="2137851" y="8707"/>
                  <a:pt x="2352618" y="0"/>
                  <a:pt x="2576092" y="0"/>
                </a:cubicBezTo>
                <a:close/>
              </a:path>
            </a:pathLst>
          </a:custGeom>
        </p:spPr>
      </p:pic>
    </p:spTree>
    <p:extLst>
      <p:ext uri="{BB962C8B-B14F-4D97-AF65-F5344CB8AC3E}">
        <p14:creationId xmlns:p14="http://schemas.microsoft.com/office/powerpoint/2010/main" val="1085535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A6AC1EB-B829-4364-8499-E0E869EA0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E7A37A2-C7FA-4D89-AF85-407817320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45687-211D-41D8-ED71-3C4F7D5DAF27}"/>
              </a:ext>
            </a:extLst>
          </p:cNvPr>
          <p:cNvSpPr>
            <a:spLocks noGrp="1"/>
          </p:cNvSpPr>
          <p:nvPr>
            <p:ph type="title"/>
          </p:nvPr>
        </p:nvSpPr>
        <p:spPr>
          <a:xfrm>
            <a:off x="720000" y="619199"/>
            <a:ext cx="3095626" cy="1476000"/>
          </a:xfrm>
        </p:spPr>
        <p:txBody>
          <a:bodyPr>
            <a:normAutofit/>
          </a:bodyPr>
          <a:lstStyle/>
          <a:p>
            <a:r>
              <a:rPr lang="en-US" b="1"/>
              <a:t>Our Writing Task Today:</a:t>
            </a:r>
          </a:p>
        </p:txBody>
      </p:sp>
      <p:pic>
        <p:nvPicPr>
          <p:cNvPr id="8" name="Picture 7">
            <a:extLst>
              <a:ext uri="{FF2B5EF4-FFF2-40B4-BE49-F238E27FC236}">
                <a16:creationId xmlns:a16="http://schemas.microsoft.com/office/drawing/2014/main" id="{9B420AA3-C6FC-F6DC-66D7-1214ABD832E9}"/>
              </a:ext>
            </a:extLst>
          </p:cNvPr>
          <p:cNvPicPr>
            <a:picLocks noChangeAspect="1"/>
          </p:cNvPicPr>
          <p:nvPr/>
        </p:nvPicPr>
        <p:blipFill rotWithShape="1">
          <a:blip r:embed="rId3"/>
          <a:srcRect l="17724" r="16592" b="-1"/>
          <a:stretch/>
        </p:blipFill>
        <p:spPr>
          <a:xfrm>
            <a:off x="276044" y="2530977"/>
            <a:ext cx="2967628" cy="3006533"/>
          </a:xfrm>
          <a:custGeom>
            <a:avLst/>
            <a:gdLst/>
            <a:ahLst/>
            <a:cxnLst/>
            <a:rect l="l" t="t" r="r" b="b"/>
            <a:pathLst>
              <a:path w="3250128" h="3292737">
                <a:moveTo>
                  <a:pt x="1512795" y="8"/>
                </a:moveTo>
                <a:cubicBezTo>
                  <a:pt x="1537825" y="105"/>
                  <a:pt x="1559931" y="1205"/>
                  <a:pt x="1578253" y="3179"/>
                </a:cubicBezTo>
                <a:lnTo>
                  <a:pt x="2018318" y="50876"/>
                </a:lnTo>
                <a:cubicBezTo>
                  <a:pt x="2266951" y="79824"/>
                  <a:pt x="2496734" y="194298"/>
                  <a:pt x="2630313" y="308772"/>
                </a:cubicBezTo>
                <a:cubicBezTo>
                  <a:pt x="2802569" y="395285"/>
                  <a:pt x="2936474" y="586404"/>
                  <a:pt x="3080128" y="834760"/>
                </a:cubicBezTo>
                <a:cubicBezTo>
                  <a:pt x="3214033" y="1083445"/>
                  <a:pt x="3319011" y="1647591"/>
                  <a:pt x="3194532" y="2154500"/>
                </a:cubicBezTo>
                <a:cubicBezTo>
                  <a:pt x="3166256" y="2250224"/>
                  <a:pt x="2926723" y="2622922"/>
                  <a:pt x="2793144" y="2785423"/>
                </a:cubicBezTo>
                <a:cubicBezTo>
                  <a:pt x="2649814" y="2947923"/>
                  <a:pt x="2458058" y="3091345"/>
                  <a:pt x="2152223" y="3235095"/>
                </a:cubicBezTo>
                <a:cubicBezTo>
                  <a:pt x="1654956" y="3378517"/>
                  <a:pt x="1195715" y="3225227"/>
                  <a:pt x="832028" y="3091345"/>
                </a:cubicBezTo>
                <a:cubicBezTo>
                  <a:pt x="468666" y="2919305"/>
                  <a:pt x="286985" y="2718646"/>
                  <a:pt x="182006" y="2412725"/>
                </a:cubicBezTo>
                <a:cubicBezTo>
                  <a:pt x="124479" y="2221606"/>
                  <a:pt x="0" y="1934434"/>
                  <a:pt x="0" y="1791341"/>
                </a:cubicBezTo>
                <a:cubicBezTo>
                  <a:pt x="0" y="1408775"/>
                  <a:pt x="76703" y="1092984"/>
                  <a:pt x="353937" y="682128"/>
                </a:cubicBezTo>
                <a:cubicBezTo>
                  <a:pt x="440065" y="538706"/>
                  <a:pt x="660422" y="352522"/>
                  <a:pt x="851854" y="189692"/>
                </a:cubicBezTo>
                <a:cubicBezTo>
                  <a:pt x="1019072" y="47792"/>
                  <a:pt x="1337583" y="-671"/>
                  <a:pt x="1512795" y="8"/>
                </a:cubicBezTo>
                <a:close/>
              </a:path>
            </a:pathLst>
          </a:custGeom>
        </p:spPr>
      </p:pic>
      <p:sp>
        <p:nvSpPr>
          <p:cNvPr id="3" name="Content Placeholder 2">
            <a:extLst>
              <a:ext uri="{FF2B5EF4-FFF2-40B4-BE49-F238E27FC236}">
                <a16:creationId xmlns:a16="http://schemas.microsoft.com/office/drawing/2014/main" id="{F87889FB-57C1-7767-0153-AD31955AAF69}"/>
              </a:ext>
            </a:extLst>
          </p:cNvPr>
          <p:cNvSpPr>
            <a:spLocks noGrp="1"/>
          </p:cNvSpPr>
          <p:nvPr>
            <p:ph idx="1"/>
          </p:nvPr>
        </p:nvSpPr>
        <p:spPr>
          <a:xfrm>
            <a:off x="3898128" y="457201"/>
            <a:ext cx="8145826" cy="5708468"/>
          </a:xfrm>
        </p:spPr>
        <p:txBody>
          <a:bodyPr>
            <a:normAutofit fontScale="62500" lnSpcReduction="20000"/>
          </a:bodyPr>
          <a:lstStyle/>
          <a:p>
            <a:pPr>
              <a:lnSpc>
                <a:spcPct val="110000"/>
              </a:lnSpc>
            </a:pPr>
            <a:r>
              <a:rPr lang="en-AU" sz="3200" b="1" kern="0" dirty="0">
                <a:effectLst/>
                <a:latin typeface="+mj-lt"/>
                <a:ea typeface="Times New Roman" panose="02020603050405020304" pitchFamily="18" charset="0"/>
                <a:cs typeface="Arial" panose="020B0604020202020204" pitchFamily="34" charset="0"/>
              </a:rPr>
              <a:t>Learning intention:</a:t>
            </a:r>
            <a:r>
              <a:rPr lang="en-AU" sz="3200" b="1" dirty="0">
                <a:effectLst/>
                <a:latin typeface="+mj-lt"/>
              </a:rPr>
              <a:t> </a:t>
            </a:r>
          </a:p>
          <a:p>
            <a:pPr marL="0" indent="0">
              <a:lnSpc>
                <a:spcPct val="110000"/>
              </a:lnSpc>
              <a:buNone/>
            </a:pPr>
            <a:r>
              <a:rPr lang="en-AU" sz="3200" dirty="0">
                <a:effectLst/>
                <a:latin typeface="+mj-lt"/>
              </a:rPr>
              <a:t>We are learning about foregrounding and how to use attention grabbing information to begin a paragraph. </a:t>
            </a:r>
          </a:p>
          <a:p>
            <a:pPr marL="0" indent="0">
              <a:lnSpc>
                <a:spcPct val="110000"/>
              </a:lnSpc>
              <a:buNone/>
            </a:pPr>
            <a:r>
              <a:rPr lang="en-AU" sz="3200" b="1" dirty="0">
                <a:latin typeface="+mj-lt"/>
              </a:rPr>
              <a:t>This means: </a:t>
            </a:r>
          </a:p>
          <a:p>
            <a:pPr marL="0" indent="0">
              <a:lnSpc>
                <a:spcPct val="110000"/>
              </a:lnSpc>
              <a:buNone/>
            </a:pPr>
            <a:r>
              <a:rPr lang="en-AU" sz="3200" b="1" dirty="0">
                <a:latin typeface="+mj-lt"/>
              </a:rPr>
              <a:t>We are learning how to use interesting and attention-grabbing words to begin a paragraph.</a:t>
            </a:r>
            <a:endParaRPr lang="en-AU" sz="3200" b="1" dirty="0">
              <a:effectLst/>
              <a:latin typeface="+mj-lt"/>
            </a:endParaRPr>
          </a:p>
          <a:p>
            <a:pPr marL="0" indent="0">
              <a:lnSpc>
                <a:spcPct val="110000"/>
              </a:lnSpc>
              <a:buNone/>
            </a:pPr>
            <a:endParaRPr lang="en-AU" sz="3200" dirty="0">
              <a:effectLst/>
              <a:latin typeface="+mj-lt"/>
            </a:endParaRPr>
          </a:p>
          <a:p>
            <a:pPr>
              <a:lnSpc>
                <a:spcPct val="110000"/>
              </a:lnSpc>
            </a:pPr>
            <a:r>
              <a:rPr lang="en-AU" sz="3200" b="1" dirty="0">
                <a:latin typeface="+mj-lt"/>
              </a:rPr>
              <a:t>Success Criteria: </a:t>
            </a:r>
          </a:p>
          <a:p>
            <a:pPr marL="0" indent="0">
              <a:lnSpc>
                <a:spcPct val="110000"/>
              </a:lnSpc>
              <a:buNone/>
            </a:pPr>
            <a:r>
              <a:rPr lang="en-AU" sz="3200" dirty="0">
                <a:latin typeface="+mj-lt"/>
              </a:rPr>
              <a:t>I can use foregrounding to write a paragraph on “Dogs are cute”.</a:t>
            </a:r>
          </a:p>
          <a:p>
            <a:pPr marL="0" indent="0">
              <a:lnSpc>
                <a:spcPct val="110000"/>
              </a:lnSpc>
              <a:buNone/>
            </a:pPr>
            <a:r>
              <a:rPr lang="en-AU" sz="3200" dirty="0">
                <a:latin typeface="+mj-lt"/>
              </a:rPr>
              <a:t>This means:</a:t>
            </a:r>
          </a:p>
          <a:p>
            <a:pPr marL="0" indent="0">
              <a:lnSpc>
                <a:spcPct val="110000"/>
              </a:lnSpc>
              <a:buNone/>
            </a:pPr>
            <a:r>
              <a:rPr lang="en-AU" sz="3200" dirty="0">
                <a:latin typeface="+mj-lt"/>
              </a:rPr>
              <a:t>I can use interesting describing words to write a paragraph about why dogs are cute. </a:t>
            </a:r>
          </a:p>
          <a:p>
            <a:pPr>
              <a:lnSpc>
                <a:spcPct val="110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CN" sz="3200" kern="0" dirty="0">
                <a:effectLst/>
                <a:latin typeface="Calibri" panose="020F0502020204030204" pitchFamily="34" charset="0"/>
                <a:ea typeface="MS Gothic" panose="020B0609070205080204" pitchFamily="49" charset="-128"/>
                <a:cs typeface="MS Gothic" panose="020B0609070205080204" pitchFamily="49" charset="-128"/>
              </a:rPr>
              <a:t>我可以用有趣的描述</a:t>
            </a:r>
            <a:r>
              <a:rPr lang="zh-CN" sz="3200" kern="0" dirty="0">
                <a:effectLst/>
                <a:latin typeface="Calibri" panose="020F0502020204030204" pitchFamily="34" charset="0"/>
                <a:ea typeface="Microsoft JhengHei" panose="020B0604030504040204" pitchFamily="34" charset="-120"/>
                <a:cs typeface="Microsoft JhengHei" panose="020B0604030504040204" pitchFamily="34" charset="-120"/>
              </a:rPr>
              <a:t>词</a:t>
            </a:r>
            <a:r>
              <a:rPr lang="zh-CN" sz="3200" kern="0" dirty="0">
                <a:effectLst/>
                <a:latin typeface="Calibri" panose="020F0502020204030204" pitchFamily="34" charset="0"/>
                <a:ea typeface="MS Gothic" panose="020B0609070205080204" pitchFamily="49" charset="-128"/>
                <a:cs typeface="MS Gothic" panose="020B0609070205080204" pitchFamily="49" charset="-128"/>
              </a:rPr>
              <a:t>写一段关于</a:t>
            </a:r>
            <a:r>
              <a:rPr lang="zh-CN" sz="3200" kern="0" dirty="0">
                <a:effectLst/>
                <a:latin typeface="Calibri" panose="020F0502020204030204" pitchFamily="34" charset="0"/>
                <a:ea typeface="Microsoft JhengHei" panose="020B0604030504040204" pitchFamily="34" charset="-120"/>
                <a:cs typeface="Microsoft JhengHei" panose="020B0604030504040204" pitchFamily="34" charset="-120"/>
              </a:rPr>
              <a:t>为</a:t>
            </a:r>
            <a:r>
              <a:rPr lang="zh-CN" sz="3200" kern="0" dirty="0">
                <a:effectLst/>
                <a:latin typeface="Calibri" panose="020F0502020204030204" pitchFamily="34" charset="0"/>
                <a:ea typeface="MS Gothic" panose="020B0609070205080204" pitchFamily="49" charset="-128"/>
                <a:cs typeface="MS Gothic" panose="020B0609070205080204" pitchFamily="49" charset="-128"/>
              </a:rPr>
              <a:t>什么狗可</a:t>
            </a:r>
            <a:r>
              <a:rPr lang="zh-CN" sz="3200" kern="0" dirty="0">
                <a:effectLst/>
                <a:latin typeface="Calibri" panose="020F0502020204030204" pitchFamily="34" charset="0"/>
                <a:ea typeface="Microsoft JhengHei" panose="020B0604030504040204" pitchFamily="34" charset="-120"/>
                <a:cs typeface="Microsoft JhengHei" panose="020B0604030504040204" pitchFamily="34" charset="-120"/>
              </a:rPr>
              <a:t>爱</a:t>
            </a:r>
            <a:r>
              <a:rPr lang="zh-CN" sz="3200" kern="0" dirty="0">
                <a:effectLst/>
                <a:latin typeface="Calibri" panose="020F0502020204030204" pitchFamily="34" charset="0"/>
                <a:ea typeface="MS Gothic" panose="020B0609070205080204" pitchFamily="49" charset="-128"/>
                <a:cs typeface="MS Gothic" panose="020B0609070205080204" pitchFamily="49" charset="-128"/>
              </a:rPr>
              <a:t>的文章</a:t>
            </a:r>
            <a:r>
              <a:rPr lang="zh-CN" sz="3200" kern="0" dirty="0">
                <a:effectLst/>
                <a:latin typeface="Calibri" panose="020F0502020204030204" pitchFamily="34" charset="0"/>
                <a:ea typeface="MS Mincho" panose="02020609040205080304" pitchFamily="49" charset="-128"/>
                <a:cs typeface="MS Mincho" panose="02020609040205080304" pitchFamily="49" charset="-128"/>
              </a:rPr>
              <a:t>。</a:t>
            </a:r>
            <a:endParaRPr lang="en-AU"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AU" sz="3200" kern="0" dirty="0" err="1">
                <a:effectLst/>
                <a:latin typeface="inherit"/>
                <a:ea typeface="Times New Roman" panose="02020603050405020304" pitchFamily="18" charset="0"/>
                <a:cs typeface="Courier New" panose="02070309020205020404" pitchFamily="49" charset="0"/>
              </a:rPr>
              <a:t>Wǒ</a:t>
            </a:r>
            <a:r>
              <a:rPr lang="en-AU" sz="3200" kern="0" dirty="0">
                <a:effectLst/>
                <a:latin typeface="inherit"/>
                <a:ea typeface="Times New Roman" panose="02020603050405020304" pitchFamily="18" charset="0"/>
                <a:cs typeface="Courier New" panose="02070309020205020404" pitchFamily="49" charset="0"/>
              </a:rPr>
              <a:t> </a:t>
            </a:r>
            <a:r>
              <a:rPr lang="en-AU" sz="3200" kern="0" dirty="0" err="1">
                <a:effectLst/>
                <a:latin typeface="inherit"/>
                <a:ea typeface="Times New Roman" panose="02020603050405020304" pitchFamily="18" charset="0"/>
                <a:cs typeface="Courier New" panose="02070309020205020404" pitchFamily="49" charset="0"/>
              </a:rPr>
              <a:t>kěyǐ</a:t>
            </a:r>
            <a:r>
              <a:rPr lang="en-AU" sz="3200" kern="0" dirty="0">
                <a:effectLst/>
                <a:latin typeface="inherit"/>
                <a:ea typeface="Times New Roman" panose="02020603050405020304" pitchFamily="18" charset="0"/>
                <a:cs typeface="Courier New" panose="02070309020205020404" pitchFamily="49" charset="0"/>
              </a:rPr>
              <a:t> </a:t>
            </a:r>
            <a:r>
              <a:rPr lang="en-AU" sz="3200" kern="0" dirty="0" err="1">
                <a:effectLst/>
                <a:latin typeface="inherit"/>
                <a:ea typeface="Times New Roman" panose="02020603050405020304" pitchFamily="18" charset="0"/>
                <a:cs typeface="Courier New" panose="02070309020205020404" pitchFamily="49" charset="0"/>
              </a:rPr>
              <a:t>yòng</a:t>
            </a:r>
            <a:r>
              <a:rPr lang="en-AU" sz="3200" kern="0" dirty="0">
                <a:effectLst/>
                <a:latin typeface="inherit"/>
                <a:ea typeface="Times New Roman" panose="02020603050405020304" pitchFamily="18" charset="0"/>
                <a:cs typeface="Courier New" panose="02070309020205020404" pitchFamily="49" charset="0"/>
              </a:rPr>
              <a:t> </a:t>
            </a:r>
            <a:r>
              <a:rPr lang="en-AU" sz="3200" kern="0" dirty="0" err="1">
                <a:effectLst/>
                <a:latin typeface="inherit"/>
                <a:ea typeface="Times New Roman" panose="02020603050405020304" pitchFamily="18" charset="0"/>
                <a:cs typeface="Courier New" panose="02070309020205020404" pitchFamily="49" charset="0"/>
              </a:rPr>
              <a:t>yǒuqù</a:t>
            </a:r>
            <a:r>
              <a:rPr lang="en-AU" sz="3200" kern="0" dirty="0">
                <a:effectLst/>
                <a:latin typeface="inherit"/>
                <a:ea typeface="Times New Roman" panose="02020603050405020304" pitchFamily="18" charset="0"/>
                <a:cs typeface="Courier New" panose="02070309020205020404" pitchFamily="49" charset="0"/>
              </a:rPr>
              <a:t> de </a:t>
            </a:r>
            <a:r>
              <a:rPr lang="en-AU" sz="3200" kern="0" dirty="0" err="1">
                <a:effectLst/>
                <a:latin typeface="inherit"/>
                <a:ea typeface="Times New Roman" panose="02020603050405020304" pitchFamily="18" charset="0"/>
                <a:cs typeface="Courier New" panose="02070309020205020404" pitchFamily="49" charset="0"/>
              </a:rPr>
              <a:t>miáoshù</a:t>
            </a:r>
            <a:r>
              <a:rPr lang="en-AU" sz="3200" kern="0" dirty="0">
                <a:effectLst/>
                <a:latin typeface="inherit"/>
                <a:ea typeface="Times New Roman" panose="02020603050405020304" pitchFamily="18" charset="0"/>
                <a:cs typeface="Courier New" panose="02070309020205020404" pitchFamily="49" charset="0"/>
              </a:rPr>
              <a:t> </a:t>
            </a:r>
            <a:r>
              <a:rPr lang="en-AU" sz="3200" kern="0" dirty="0" err="1">
                <a:effectLst/>
                <a:latin typeface="inherit"/>
                <a:ea typeface="Times New Roman" panose="02020603050405020304" pitchFamily="18" charset="0"/>
                <a:cs typeface="Courier New" panose="02070309020205020404" pitchFamily="49" charset="0"/>
              </a:rPr>
              <a:t>cí</a:t>
            </a:r>
            <a:r>
              <a:rPr lang="en-AU" sz="3200" kern="0" dirty="0">
                <a:effectLst/>
                <a:latin typeface="inherit"/>
                <a:ea typeface="Times New Roman" panose="02020603050405020304" pitchFamily="18" charset="0"/>
                <a:cs typeface="Courier New" panose="02070309020205020404" pitchFamily="49" charset="0"/>
              </a:rPr>
              <a:t> </a:t>
            </a:r>
            <a:r>
              <a:rPr lang="en-AU" sz="3200" kern="0" dirty="0" err="1">
                <a:effectLst/>
                <a:latin typeface="inherit"/>
                <a:ea typeface="Times New Roman" panose="02020603050405020304" pitchFamily="18" charset="0"/>
                <a:cs typeface="Courier New" panose="02070309020205020404" pitchFamily="49" charset="0"/>
              </a:rPr>
              <a:t>xiě</a:t>
            </a:r>
            <a:r>
              <a:rPr lang="en-AU" sz="3200" kern="0" dirty="0">
                <a:effectLst/>
                <a:latin typeface="inherit"/>
                <a:ea typeface="Times New Roman" panose="02020603050405020304" pitchFamily="18" charset="0"/>
                <a:cs typeface="Courier New" panose="02070309020205020404" pitchFamily="49" charset="0"/>
              </a:rPr>
              <a:t> </a:t>
            </a:r>
            <a:r>
              <a:rPr lang="en-AU" sz="3200" kern="0" dirty="0" err="1">
                <a:effectLst/>
                <a:latin typeface="inherit"/>
                <a:ea typeface="Times New Roman" panose="02020603050405020304" pitchFamily="18" charset="0"/>
                <a:cs typeface="Courier New" panose="02070309020205020404" pitchFamily="49" charset="0"/>
              </a:rPr>
              <a:t>yīduàn</a:t>
            </a:r>
            <a:r>
              <a:rPr lang="en-AU" sz="3200" kern="0" dirty="0">
                <a:effectLst/>
                <a:latin typeface="inherit"/>
                <a:ea typeface="Times New Roman" panose="02020603050405020304" pitchFamily="18" charset="0"/>
                <a:cs typeface="Courier New" panose="02070309020205020404" pitchFamily="49" charset="0"/>
              </a:rPr>
              <a:t> </a:t>
            </a:r>
            <a:r>
              <a:rPr lang="en-AU" sz="3200" kern="0" dirty="0" err="1">
                <a:effectLst/>
                <a:latin typeface="inherit"/>
                <a:ea typeface="Times New Roman" panose="02020603050405020304" pitchFamily="18" charset="0"/>
                <a:cs typeface="Courier New" panose="02070309020205020404" pitchFamily="49" charset="0"/>
              </a:rPr>
              <a:t>guānyú</a:t>
            </a:r>
            <a:r>
              <a:rPr lang="en-AU" sz="3200" kern="0" dirty="0">
                <a:effectLst/>
                <a:latin typeface="inherit"/>
                <a:ea typeface="Times New Roman" panose="02020603050405020304" pitchFamily="18" charset="0"/>
                <a:cs typeface="Courier New" panose="02070309020205020404" pitchFamily="49" charset="0"/>
              </a:rPr>
              <a:t> </a:t>
            </a:r>
            <a:r>
              <a:rPr lang="en-AU" sz="3200" kern="0" dirty="0" err="1">
                <a:effectLst/>
                <a:latin typeface="inherit"/>
                <a:ea typeface="Times New Roman" panose="02020603050405020304" pitchFamily="18" charset="0"/>
                <a:cs typeface="Courier New" panose="02070309020205020404" pitchFamily="49" charset="0"/>
              </a:rPr>
              <a:t>wèishéme</a:t>
            </a:r>
            <a:r>
              <a:rPr lang="en-AU" sz="3200" kern="0" dirty="0">
                <a:effectLst/>
                <a:latin typeface="inherit"/>
                <a:ea typeface="Times New Roman" panose="02020603050405020304" pitchFamily="18" charset="0"/>
                <a:cs typeface="Courier New" panose="02070309020205020404" pitchFamily="49" charset="0"/>
              </a:rPr>
              <a:t> </a:t>
            </a:r>
            <a:r>
              <a:rPr lang="en-AU" sz="3200" kern="0" dirty="0" err="1">
                <a:effectLst/>
                <a:latin typeface="inherit"/>
                <a:ea typeface="Times New Roman" panose="02020603050405020304" pitchFamily="18" charset="0"/>
                <a:cs typeface="Courier New" panose="02070309020205020404" pitchFamily="49" charset="0"/>
              </a:rPr>
              <a:t>gǒu</a:t>
            </a:r>
            <a:r>
              <a:rPr lang="en-AU" sz="3200" kern="0" dirty="0">
                <a:effectLst/>
                <a:latin typeface="inherit"/>
                <a:ea typeface="Times New Roman" panose="02020603050405020304" pitchFamily="18" charset="0"/>
                <a:cs typeface="Courier New" panose="02070309020205020404" pitchFamily="49" charset="0"/>
              </a:rPr>
              <a:t> </a:t>
            </a:r>
            <a:r>
              <a:rPr lang="en-AU" sz="3200" kern="0" dirty="0" err="1">
                <a:effectLst/>
                <a:latin typeface="inherit"/>
                <a:ea typeface="Times New Roman" panose="02020603050405020304" pitchFamily="18" charset="0"/>
                <a:cs typeface="Courier New" panose="02070309020205020404" pitchFamily="49" charset="0"/>
              </a:rPr>
              <a:t>kě'ài</a:t>
            </a:r>
            <a:r>
              <a:rPr lang="en-AU" sz="3200" kern="0" dirty="0">
                <a:effectLst/>
                <a:latin typeface="inherit"/>
                <a:ea typeface="Times New Roman" panose="02020603050405020304" pitchFamily="18" charset="0"/>
                <a:cs typeface="Courier New" panose="02070309020205020404" pitchFamily="49" charset="0"/>
              </a:rPr>
              <a:t> de </a:t>
            </a:r>
            <a:r>
              <a:rPr lang="en-AU" sz="3200" kern="0" dirty="0" err="1">
                <a:effectLst/>
                <a:latin typeface="inherit"/>
                <a:ea typeface="Times New Roman" panose="02020603050405020304" pitchFamily="18" charset="0"/>
                <a:cs typeface="Courier New" panose="02070309020205020404" pitchFamily="49" charset="0"/>
              </a:rPr>
              <a:t>wénzhāng</a:t>
            </a:r>
            <a:r>
              <a:rPr lang="en-AU" sz="3200" kern="0" dirty="0">
                <a:effectLst/>
                <a:latin typeface="inherit"/>
                <a:ea typeface="Times New Roman" panose="02020603050405020304" pitchFamily="18" charset="0"/>
                <a:cs typeface="Courier New" panose="02070309020205020404" pitchFamily="49" charset="0"/>
              </a:rPr>
              <a:t>.</a:t>
            </a:r>
            <a:endParaRPr lang="en-AU"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0000"/>
              </a:lnSpc>
              <a:buNone/>
            </a:pPr>
            <a:endParaRPr lang="en-US" sz="1200" dirty="0">
              <a:latin typeface="+mj-lt"/>
            </a:endParaRPr>
          </a:p>
        </p:txBody>
      </p:sp>
    </p:spTree>
    <p:extLst>
      <p:ext uri="{BB962C8B-B14F-4D97-AF65-F5344CB8AC3E}">
        <p14:creationId xmlns:p14="http://schemas.microsoft.com/office/powerpoint/2010/main" val="107070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C0C29A1-775B-480C-811E-D7C93B2C5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F12DE82-4110-4229-8285-ECA82E14A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41E1AD-F89E-19AF-E7CF-4860DB0FE4DE}"/>
              </a:ext>
            </a:extLst>
          </p:cNvPr>
          <p:cNvSpPr>
            <a:spLocks noGrp="1"/>
          </p:cNvSpPr>
          <p:nvPr>
            <p:ph type="title"/>
          </p:nvPr>
        </p:nvSpPr>
        <p:spPr>
          <a:xfrm>
            <a:off x="720000" y="660901"/>
            <a:ext cx="8450126" cy="1477328"/>
          </a:xfrm>
        </p:spPr>
        <p:txBody>
          <a:bodyPr>
            <a:normAutofit/>
          </a:bodyPr>
          <a:lstStyle/>
          <a:p>
            <a:r>
              <a:rPr lang="en-US" dirty="0"/>
              <a:t>Shared Reading Example</a:t>
            </a:r>
          </a:p>
        </p:txBody>
      </p:sp>
      <p:sp>
        <p:nvSpPr>
          <p:cNvPr id="10" name="Content Placeholder 10">
            <a:extLst>
              <a:ext uri="{FF2B5EF4-FFF2-40B4-BE49-F238E27FC236}">
                <a16:creationId xmlns:a16="http://schemas.microsoft.com/office/drawing/2014/main" id="{2B060E71-2D4F-EB62-8AFF-03051AF5BD85}"/>
              </a:ext>
            </a:extLst>
          </p:cNvPr>
          <p:cNvSpPr>
            <a:spLocks noGrp="1"/>
          </p:cNvSpPr>
          <p:nvPr>
            <p:ph idx="1"/>
          </p:nvPr>
        </p:nvSpPr>
        <p:spPr>
          <a:xfrm>
            <a:off x="720000" y="1400229"/>
            <a:ext cx="10155102" cy="738000"/>
          </a:xfrm>
        </p:spPr>
        <p:txBody>
          <a:bodyPr>
            <a:normAutofit/>
          </a:bodyPr>
          <a:lstStyle/>
          <a:p>
            <a:r>
              <a:rPr lang="en-US" dirty="0"/>
              <a:t>Example of foregrounding and a paragraph about a dog named Floss. </a:t>
            </a:r>
          </a:p>
        </p:txBody>
      </p:sp>
      <p:pic>
        <p:nvPicPr>
          <p:cNvPr id="5" name="Content Placeholder 4">
            <a:extLst>
              <a:ext uri="{FF2B5EF4-FFF2-40B4-BE49-F238E27FC236}">
                <a16:creationId xmlns:a16="http://schemas.microsoft.com/office/drawing/2014/main" id="{F58D7FC5-D2C0-00E6-276D-711285AF92C3}"/>
              </a:ext>
            </a:extLst>
          </p:cNvPr>
          <p:cNvPicPr>
            <a:picLocks noChangeAspect="1"/>
          </p:cNvPicPr>
          <p:nvPr/>
        </p:nvPicPr>
        <p:blipFill rotWithShape="1">
          <a:blip r:embed="rId3"/>
          <a:srcRect b="4841"/>
          <a:stretch/>
        </p:blipFill>
        <p:spPr>
          <a:xfrm>
            <a:off x="6096000" y="2507346"/>
            <a:ext cx="6095980" cy="4350654"/>
          </a:xfrm>
          <a:custGeom>
            <a:avLst/>
            <a:gdLst/>
            <a:ahLst/>
            <a:cxnLst/>
            <a:rect l="l" t="t" r="r" b="b"/>
            <a:pathLst>
              <a:path w="6096000" h="4350654">
                <a:moveTo>
                  <a:pt x="1562954" y="527"/>
                </a:moveTo>
                <a:cubicBezTo>
                  <a:pt x="1661920" y="-296"/>
                  <a:pt x="1764108" y="-209"/>
                  <a:pt x="1869435" y="1176"/>
                </a:cubicBezTo>
                <a:cubicBezTo>
                  <a:pt x="2150307" y="4869"/>
                  <a:pt x="2453503" y="17798"/>
                  <a:pt x="2777467" y="47348"/>
                </a:cubicBezTo>
                <a:cubicBezTo>
                  <a:pt x="3574917" y="106450"/>
                  <a:pt x="5070133" y="-11753"/>
                  <a:pt x="5701446" y="32573"/>
                </a:cubicBezTo>
                <a:cubicBezTo>
                  <a:pt x="5759594" y="37421"/>
                  <a:pt x="5891078" y="40502"/>
                  <a:pt x="6079683" y="42182"/>
                </a:cubicBezTo>
                <a:lnTo>
                  <a:pt x="6096000" y="42290"/>
                </a:lnTo>
                <a:lnTo>
                  <a:pt x="6096000" y="4350654"/>
                </a:lnTo>
                <a:lnTo>
                  <a:pt x="0" y="4350654"/>
                </a:lnTo>
                <a:lnTo>
                  <a:pt x="0" y="18776"/>
                </a:lnTo>
                <a:lnTo>
                  <a:pt x="147225" y="29356"/>
                </a:lnTo>
                <a:cubicBezTo>
                  <a:pt x="491333" y="43121"/>
                  <a:pt x="969157" y="5461"/>
                  <a:pt x="1562954" y="527"/>
                </a:cubicBezTo>
                <a:close/>
              </a:path>
            </a:pathLst>
          </a:custGeom>
        </p:spPr>
      </p:pic>
      <p:pic>
        <p:nvPicPr>
          <p:cNvPr id="7" name="Picture 6">
            <a:extLst>
              <a:ext uri="{FF2B5EF4-FFF2-40B4-BE49-F238E27FC236}">
                <a16:creationId xmlns:a16="http://schemas.microsoft.com/office/drawing/2014/main" id="{61A9FF38-2273-EBDD-487F-E9F097644B2D}"/>
              </a:ext>
            </a:extLst>
          </p:cNvPr>
          <p:cNvPicPr>
            <a:picLocks noChangeAspect="1"/>
          </p:cNvPicPr>
          <p:nvPr/>
        </p:nvPicPr>
        <p:blipFill rotWithShape="1">
          <a:blip r:embed="rId4"/>
          <a:srcRect b="4846"/>
          <a:stretch/>
        </p:blipFill>
        <p:spPr>
          <a:xfrm>
            <a:off x="0" y="2507581"/>
            <a:ext cx="6096000" cy="4350419"/>
          </a:xfrm>
          <a:custGeom>
            <a:avLst/>
            <a:gdLst/>
            <a:ahLst/>
            <a:cxnLst/>
            <a:rect l="l" t="t" r="r" b="b"/>
            <a:pathLst>
              <a:path w="6096000" h="4350419">
                <a:moveTo>
                  <a:pt x="6096000" y="0"/>
                </a:moveTo>
                <a:lnTo>
                  <a:pt x="6096000" y="4350419"/>
                </a:lnTo>
                <a:lnTo>
                  <a:pt x="0" y="4350419"/>
                </a:lnTo>
                <a:lnTo>
                  <a:pt x="0" y="42055"/>
                </a:lnTo>
                <a:lnTo>
                  <a:pt x="135593" y="42951"/>
                </a:lnTo>
                <a:cubicBezTo>
                  <a:pt x="1366646" y="48664"/>
                  <a:pt x="4319001" y="11938"/>
                  <a:pt x="5996894" y="628"/>
                </a:cubicBezTo>
                <a:close/>
              </a:path>
            </a:pathLst>
          </a:custGeom>
        </p:spPr>
      </p:pic>
    </p:spTree>
    <p:extLst>
      <p:ext uri="{BB962C8B-B14F-4D97-AF65-F5344CB8AC3E}">
        <p14:creationId xmlns:p14="http://schemas.microsoft.com/office/powerpoint/2010/main" val="831785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54F3A7E8-6DA9-4C2B-ACC8-475F34DAE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21CDF0-4D24-4190-9285-9016C19C1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D6B457-01E4-ECE9-F301-04225F5C08C2}"/>
              </a:ext>
            </a:extLst>
          </p:cNvPr>
          <p:cNvSpPr>
            <a:spLocks noGrp="1"/>
          </p:cNvSpPr>
          <p:nvPr>
            <p:ph type="title"/>
          </p:nvPr>
        </p:nvSpPr>
        <p:spPr>
          <a:xfrm>
            <a:off x="6483131" y="1833364"/>
            <a:ext cx="5015638" cy="2075012"/>
          </a:xfrm>
        </p:spPr>
        <p:txBody>
          <a:bodyPr vert="horz" wrap="square" lIns="0" tIns="0" rIns="0" bIns="0" rtlCol="0" anchor="b" anchorCtr="0">
            <a:normAutofit/>
          </a:bodyPr>
          <a:lstStyle/>
          <a:p>
            <a:pPr algn="ctr"/>
            <a:r>
              <a:rPr lang="en-US" sz="5600" spc="-100" dirty="0"/>
              <a:t>What does cute mean? </a:t>
            </a:r>
          </a:p>
        </p:txBody>
      </p:sp>
      <p:pic>
        <p:nvPicPr>
          <p:cNvPr id="5" name="Content Placeholder 4">
            <a:extLst>
              <a:ext uri="{FF2B5EF4-FFF2-40B4-BE49-F238E27FC236}">
                <a16:creationId xmlns:a16="http://schemas.microsoft.com/office/drawing/2014/main" id="{3F9EB527-876B-948F-A4AA-D2DB3840A57B}"/>
              </a:ext>
            </a:extLst>
          </p:cNvPr>
          <p:cNvPicPr>
            <a:picLocks noGrp="1" noChangeAspect="1"/>
          </p:cNvPicPr>
          <p:nvPr>
            <p:ph idx="1"/>
          </p:nvPr>
        </p:nvPicPr>
        <p:blipFill rotWithShape="1">
          <a:blip r:embed="rId3"/>
          <a:srcRect t="2338" r="-1" b="899"/>
          <a:stretch/>
        </p:blipFill>
        <p:spPr>
          <a:xfrm>
            <a:off x="20" y="0"/>
            <a:ext cx="5903713" cy="685800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grpSp>
        <p:nvGrpSpPr>
          <p:cNvPr id="16" name="Group 15">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909203" y="317452"/>
            <a:ext cx="2117174" cy="588806"/>
            <a:chOff x="4549904" y="5078157"/>
            <a:chExt cx="3023338" cy="840818"/>
          </a:xfrm>
        </p:grpSpPr>
        <p:sp>
          <p:nvSpPr>
            <p:cNvPr id="17"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5"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6"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1" name="Group 20">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990093" y="5372723"/>
            <a:ext cx="2088038" cy="719230"/>
            <a:chOff x="4532666" y="505937"/>
            <a:chExt cx="2981730" cy="1027064"/>
          </a:xfrm>
        </p:grpSpPr>
        <p:sp>
          <p:nvSpPr>
            <p:cNvPr id="22"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4"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11" name="Group 10">
            <a:extLst>
              <a:ext uri="{FF2B5EF4-FFF2-40B4-BE49-F238E27FC236}">
                <a16:creationId xmlns:a16="http://schemas.microsoft.com/office/drawing/2014/main" id="{85B82066-0333-A88E-EB73-635D00C0DFAF}"/>
              </a:ext>
            </a:extLst>
          </p:cNvPr>
          <p:cNvGrpSpPr/>
          <p:nvPr/>
        </p:nvGrpSpPr>
        <p:grpSpPr>
          <a:xfrm>
            <a:off x="352352" y="219784"/>
            <a:ext cx="1633680" cy="101520"/>
            <a:chOff x="352352" y="219784"/>
            <a:chExt cx="1633680" cy="101520"/>
          </a:xfrm>
        </p:grpSpPr>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37155BF7-4546-3787-63D9-1B6E14F7E41A}"/>
                    </a:ext>
                  </a:extLst>
                </p14:cNvPr>
                <p14:cNvContentPartPr/>
                <p14:nvPr/>
              </p14:nvContentPartPr>
              <p14:xfrm>
                <a:off x="352352" y="307264"/>
                <a:ext cx="1536120" cy="14040"/>
              </p14:xfrm>
            </p:contentPart>
          </mc:Choice>
          <mc:Fallback xmlns="">
            <p:pic>
              <p:nvPicPr>
                <p:cNvPr id="8" name="Ink 7">
                  <a:extLst>
                    <a:ext uri="{FF2B5EF4-FFF2-40B4-BE49-F238E27FC236}">
                      <a16:creationId xmlns:a16="http://schemas.microsoft.com/office/drawing/2014/main" id="{37155BF7-4546-3787-63D9-1B6E14F7E41A}"/>
                    </a:ext>
                  </a:extLst>
                </p:cNvPr>
                <p:cNvPicPr/>
                <p:nvPr/>
              </p:nvPicPr>
              <p:blipFill>
                <a:blip r:embed="rId5"/>
                <a:stretch>
                  <a:fillRect/>
                </a:stretch>
              </p:blipFill>
              <p:spPr>
                <a:xfrm>
                  <a:off x="289712" y="244624"/>
                  <a:ext cx="166176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7874FFA0-FBDD-9B32-2DB0-37BE48FADC50}"/>
                    </a:ext>
                  </a:extLst>
                </p14:cNvPr>
                <p14:cNvContentPartPr/>
                <p14:nvPr/>
              </p14:nvContentPartPr>
              <p14:xfrm>
                <a:off x="411752" y="219784"/>
                <a:ext cx="1574280" cy="30960"/>
              </p14:xfrm>
            </p:contentPart>
          </mc:Choice>
          <mc:Fallback xmlns="">
            <p:pic>
              <p:nvPicPr>
                <p:cNvPr id="9" name="Ink 8">
                  <a:extLst>
                    <a:ext uri="{FF2B5EF4-FFF2-40B4-BE49-F238E27FC236}">
                      <a16:creationId xmlns:a16="http://schemas.microsoft.com/office/drawing/2014/main" id="{7874FFA0-FBDD-9B32-2DB0-37BE48FADC50}"/>
                    </a:ext>
                  </a:extLst>
                </p:cNvPr>
                <p:cNvPicPr/>
                <p:nvPr/>
              </p:nvPicPr>
              <p:blipFill>
                <a:blip r:embed="rId7"/>
                <a:stretch>
                  <a:fillRect/>
                </a:stretch>
              </p:blipFill>
              <p:spPr>
                <a:xfrm>
                  <a:off x="348752" y="157144"/>
                  <a:ext cx="1699920" cy="156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DA5E3ED2-590D-2786-2326-5EC286062619}"/>
                  </a:ext>
                </a:extLst>
              </p14:cNvPr>
              <p14:cNvContentPartPr/>
              <p14:nvPr/>
            </p14:nvContentPartPr>
            <p14:xfrm>
              <a:off x="435512" y="106744"/>
              <a:ext cx="1566720" cy="64800"/>
            </p14:xfrm>
          </p:contentPart>
        </mc:Choice>
        <mc:Fallback xmlns="">
          <p:pic>
            <p:nvPicPr>
              <p:cNvPr id="13" name="Ink 12">
                <a:extLst>
                  <a:ext uri="{FF2B5EF4-FFF2-40B4-BE49-F238E27FC236}">
                    <a16:creationId xmlns:a16="http://schemas.microsoft.com/office/drawing/2014/main" id="{DA5E3ED2-590D-2786-2326-5EC286062619}"/>
                  </a:ext>
                </a:extLst>
              </p:cNvPr>
              <p:cNvPicPr/>
              <p:nvPr/>
            </p:nvPicPr>
            <p:blipFill>
              <a:blip r:embed="rId9"/>
              <a:stretch>
                <a:fillRect/>
              </a:stretch>
            </p:blipFill>
            <p:spPr>
              <a:xfrm>
                <a:off x="372872" y="43744"/>
                <a:ext cx="1692360" cy="190440"/>
              </a:xfrm>
              <a:prstGeom prst="rect">
                <a:avLst/>
              </a:prstGeom>
            </p:spPr>
          </p:pic>
        </mc:Fallback>
      </mc:AlternateContent>
      <p:sp>
        <p:nvSpPr>
          <p:cNvPr id="15" name="TextBox 14">
            <a:extLst>
              <a:ext uri="{FF2B5EF4-FFF2-40B4-BE49-F238E27FC236}">
                <a16:creationId xmlns:a16="http://schemas.microsoft.com/office/drawing/2014/main" id="{8A3A3419-E258-D28E-208F-183C98BDFE67}"/>
              </a:ext>
            </a:extLst>
          </p:cNvPr>
          <p:cNvSpPr txBox="1"/>
          <p:nvPr/>
        </p:nvSpPr>
        <p:spPr>
          <a:xfrm>
            <a:off x="393932" y="-121713"/>
            <a:ext cx="1649880" cy="677108"/>
          </a:xfrm>
          <a:prstGeom prst="rect">
            <a:avLst/>
          </a:prstGeom>
          <a:noFill/>
        </p:spPr>
        <p:txBody>
          <a:bodyPr wrap="square" rtlCol="0">
            <a:spAutoFit/>
          </a:bodyPr>
          <a:lstStyle/>
          <a:p>
            <a:pPr algn="r"/>
            <a:r>
              <a:rPr lang="en-US" sz="3800" b="1" dirty="0">
                <a:solidFill>
                  <a:schemeClr val="bg1"/>
                </a:solidFill>
                <a:latin typeface="BIG CASLON MEDIUM" panose="02000603090000020003" pitchFamily="2" charset="-79"/>
                <a:cs typeface="BIG CASLON MEDIUM" panose="02000603090000020003" pitchFamily="2" charset="-79"/>
              </a:rPr>
              <a:t>Other</a:t>
            </a:r>
          </a:p>
        </p:txBody>
      </p:sp>
    </p:spTree>
    <p:extLst>
      <p:ext uri="{BB962C8B-B14F-4D97-AF65-F5344CB8AC3E}">
        <p14:creationId xmlns:p14="http://schemas.microsoft.com/office/powerpoint/2010/main" val="1591790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E6095-C837-46D3-2F81-0FA379438173}"/>
              </a:ext>
            </a:extLst>
          </p:cNvPr>
          <p:cNvSpPr>
            <a:spLocks noGrp="1"/>
          </p:cNvSpPr>
          <p:nvPr>
            <p:ph type="title"/>
          </p:nvPr>
        </p:nvSpPr>
        <p:spPr>
          <a:xfrm>
            <a:off x="263418" y="193703"/>
            <a:ext cx="5832582" cy="1477328"/>
          </a:xfrm>
        </p:spPr>
        <p:txBody>
          <a:bodyPr>
            <a:normAutofit/>
          </a:bodyPr>
          <a:lstStyle/>
          <a:p>
            <a:pPr algn="ctr"/>
            <a:r>
              <a:rPr lang="en-US" sz="4800" b="1" dirty="0"/>
              <a:t>What is cute about dogs?</a:t>
            </a:r>
          </a:p>
        </p:txBody>
      </p:sp>
      <p:sp>
        <p:nvSpPr>
          <p:cNvPr id="3" name="Content Placeholder 2">
            <a:extLst>
              <a:ext uri="{FF2B5EF4-FFF2-40B4-BE49-F238E27FC236}">
                <a16:creationId xmlns:a16="http://schemas.microsoft.com/office/drawing/2014/main" id="{5FB7BC02-A7C8-550E-ADE0-4134B3358D8F}"/>
              </a:ext>
            </a:extLst>
          </p:cNvPr>
          <p:cNvSpPr>
            <a:spLocks noGrp="1"/>
          </p:cNvSpPr>
          <p:nvPr>
            <p:ph idx="1"/>
          </p:nvPr>
        </p:nvSpPr>
        <p:spPr>
          <a:xfrm>
            <a:off x="6546576" y="368089"/>
            <a:ext cx="5010506" cy="4347602"/>
          </a:xfrm>
        </p:spPr>
        <p:txBody>
          <a:bodyPr>
            <a:normAutofit fontScale="92500" lnSpcReduction="10000"/>
          </a:bodyPr>
          <a:lstStyle/>
          <a:p>
            <a:pPr marL="0" indent="0">
              <a:buNone/>
            </a:pPr>
            <a:r>
              <a:rPr lang="en-US" sz="2400" b="1" dirty="0"/>
              <a:t>Behavioural Traits: How they behave.</a:t>
            </a:r>
          </a:p>
          <a:p>
            <a:r>
              <a:rPr lang="en-US" sz="2400" dirty="0"/>
              <a:t>Playful</a:t>
            </a:r>
          </a:p>
          <a:p>
            <a:r>
              <a:rPr lang="en-US" sz="2400" dirty="0"/>
              <a:t>Athletic</a:t>
            </a:r>
          </a:p>
          <a:p>
            <a:r>
              <a:rPr lang="en-US" sz="2400" dirty="0"/>
              <a:t>Clever, can follow commands</a:t>
            </a:r>
          </a:p>
          <a:p>
            <a:r>
              <a:rPr lang="en-US" sz="2400" dirty="0"/>
              <a:t>Loving</a:t>
            </a:r>
          </a:p>
          <a:p>
            <a:r>
              <a:rPr lang="en-US" sz="2400" dirty="0"/>
              <a:t>Funny</a:t>
            </a:r>
          </a:p>
          <a:p>
            <a:r>
              <a:rPr lang="en-US" sz="2400" dirty="0"/>
              <a:t>Brave</a:t>
            </a:r>
          </a:p>
          <a:p>
            <a:r>
              <a:rPr lang="en-US" sz="2400" dirty="0"/>
              <a:t>Energetic</a:t>
            </a:r>
          </a:p>
          <a:p>
            <a:endParaRPr lang="en-US" dirty="0"/>
          </a:p>
        </p:txBody>
      </p:sp>
      <p:sp>
        <p:nvSpPr>
          <p:cNvPr id="4" name="Content Placeholder 2">
            <a:extLst>
              <a:ext uri="{FF2B5EF4-FFF2-40B4-BE49-F238E27FC236}">
                <a16:creationId xmlns:a16="http://schemas.microsoft.com/office/drawing/2014/main" id="{55A295DB-7529-DBFF-9BD1-C68E562EBE2D}"/>
              </a:ext>
            </a:extLst>
          </p:cNvPr>
          <p:cNvSpPr txBox="1">
            <a:spLocks/>
          </p:cNvSpPr>
          <p:nvPr/>
        </p:nvSpPr>
        <p:spPr>
          <a:xfrm>
            <a:off x="634921" y="1978317"/>
            <a:ext cx="3852000" cy="4226540"/>
          </a:xfrm>
          <a:prstGeom prst="rect">
            <a:avLst/>
          </a:prstGeom>
        </p:spPr>
        <p:txBody>
          <a:bodyPr vert="horz" lIns="0" tIns="0" rIns="0" bIns="0" rtlCol="0">
            <a:normAutofit fontScale="92500" lnSpcReduction="20000"/>
          </a:bodyPr>
          <a:lst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t>Physical Traits: What they look like.</a:t>
            </a:r>
          </a:p>
          <a:p>
            <a:r>
              <a:rPr lang="en-US" sz="2400" dirty="0"/>
              <a:t>Eyes</a:t>
            </a:r>
          </a:p>
          <a:p>
            <a:r>
              <a:rPr lang="en-US" sz="2400" dirty="0"/>
              <a:t>Nose</a:t>
            </a:r>
          </a:p>
          <a:p>
            <a:r>
              <a:rPr lang="en-US" sz="2400" dirty="0"/>
              <a:t>Tail</a:t>
            </a:r>
          </a:p>
          <a:p>
            <a:r>
              <a:rPr lang="en-US" sz="2400" dirty="0"/>
              <a:t>Fur/ coat</a:t>
            </a:r>
          </a:p>
          <a:p>
            <a:r>
              <a:rPr lang="en-US" sz="2400" dirty="0"/>
              <a:t>Ears</a:t>
            </a:r>
          </a:p>
          <a:p>
            <a:r>
              <a:rPr lang="en-US" sz="2400" dirty="0"/>
              <a:t>Paws</a:t>
            </a:r>
          </a:p>
          <a:p>
            <a:r>
              <a:rPr lang="en-US" sz="2400" dirty="0"/>
              <a:t>Smile/ mouth/ muzzle</a:t>
            </a:r>
          </a:p>
          <a:p>
            <a:endParaRPr lang="en-US" sz="2400" dirty="0"/>
          </a:p>
          <a:p>
            <a:endParaRPr lang="en-US" dirty="0"/>
          </a:p>
        </p:txBody>
      </p:sp>
      <p:pic>
        <p:nvPicPr>
          <p:cNvPr id="10" name="Picture 9">
            <a:extLst>
              <a:ext uri="{FF2B5EF4-FFF2-40B4-BE49-F238E27FC236}">
                <a16:creationId xmlns:a16="http://schemas.microsoft.com/office/drawing/2014/main" id="{6D4BB12D-FF35-9803-2BD6-5DFDC73D4621}"/>
              </a:ext>
            </a:extLst>
          </p:cNvPr>
          <p:cNvPicPr>
            <a:picLocks noChangeAspect="1"/>
          </p:cNvPicPr>
          <p:nvPr/>
        </p:nvPicPr>
        <p:blipFill>
          <a:blip r:embed="rId3"/>
          <a:stretch>
            <a:fillRect/>
          </a:stretch>
        </p:blipFill>
        <p:spPr>
          <a:xfrm>
            <a:off x="2694575" y="2835986"/>
            <a:ext cx="3584692" cy="2511201"/>
          </a:xfrm>
          <a:prstGeom prst="rect">
            <a:avLst/>
          </a:prstGeom>
        </p:spPr>
      </p:pic>
      <p:pic>
        <p:nvPicPr>
          <p:cNvPr id="12" name="Picture 11">
            <a:extLst>
              <a:ext uri="{FF2B5EF4-FFF2-40B4-BE49-F238E27FC236}">
                <a16:creationId xmlns:a16="http://schemas.microsoft.com/office/drawing/2014/main" id="{CA7E8D2A-2F33-3D25-CB54-552F310AF2D2}"/>
              </a:ext>
            </a:extLst>
          </p:cNvPr>
          <p:cNvPicPr>
            <a:picLocks noChangeAspect="1"/>
          </p:cNvPicPr>
          <p:nvPr/>
        </p:nvPicPr>
        <p:blipFill>
          <a:blip r:embed="rId4"/>
          <a:stretch>
            <a:fillRect/>
          </a:stretch>
        </p:blipFill>
        <p:spPr>
          <a:xfrm>
            <a:off x="9275168" y="2706524"/>
            <a:ext cx="2839183" cy="4018334"/>
          </a:xfrm>
          <a:prstGeom prst="rect">
            <a:avLst/>
          </a:prstGeom>
        </p:spPr>
      </p:pic>
    </p:spTree>
    <p:extLst>
      <p:ext uri="{BB962C8B-B14F-4D97-AF65-F5344CB8AC3E}">
        <p14:creationId xmlns:p14="http://schemas.microsoft.com/office/powerpoint/2010/main" val="1785058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93F9F-FDC1-A03D-A728-BB4FF4318B58}"/>
              </a:ext>
            </a:extLst>
          </p:cNvPr>
          <p:cNvSpPr>
            <a:spLocks noGrp="1"/>
          </p:cNvSpPr>
          <p:nvPr>
            <p:ph type="title"/>
          </p:nvPr>
        </p:nvSpPr>
        <p:spPr>
          <a:xfrm>
            <a:off x="135467" y="252708"/>
            <a:ext cx="11737877" cy="1843820"/>
          </a:xfrm>
        </p:spPr>
        <p:txBody>
          <a:bodyPr>
            <a:normAutofit/>
          </a:bodyPr>
          <a:lstStyle/>
          <a:p>
            <a:pPr algn="ctr"/>
            <a:r>
              <a:rPr lang="en-US" sz="2800" dirty="0"/>
              <a:t>Pip the Dog: Why is Pip Cute? Think of Physically and </a:t>
            </a:r>
            <a:r>
              <a:rPr lang="en-US" sz="2800" dirty="0" err="1"/>
              <a:t>Behaviourally</a:t>
            </a:r>
            <a:r>
              <a:rPr lang="en-US" sz="2800" dirty="0"/>
              <a:t>.</a:t>
            </a:r>
          </a:p>
        </p:txBody>
      </p:sp>
      <p:pic>
        <p:nvPicPr>
          <p:cNvPr id="4" name="Online Media 3" descr="Pip | A Short Animated Film by Southeastern Guide Dogs">
            <a:hlinkClick r:id="" action="ppaction://media"/>
            <a:extLst>
              <a:ext uri="{FF2B5EF4-FFF2-40B4-BE49-F238E27FC236}">
                <a16:creationId xmlns:a16="http://schemas.microsoft.com/office/drawing/2014/main" id="{097F4BEF-9E9E-3957-554E-D5A96BF5D06D}"/>
              </a:ext>
            </a:extLst>
          </p:cNvPr>
          <p:cNvPicPr>
            <a:picLocks noGrp="1" noRot="1" noChangeAspect="1"/>
          </p:cNvPicPr>
          <p:nvPr>
            <p:ph idx="1"/>
            <a:videoFile r:link="rId1"/>
          </p:nvPr>
        </p:nvPicPr>
        <p:blipFill>
          <a:blip r:embed="rId4"/>
          <a:stretch>
            <a:fillRect/>
          </a:stretch>
        </p:blipFill>
        <p:spPr>
          <a:xfrm>
            <a:off x="1293071" y="1177636"/>
            <a:ext cx="9605857" cy="5427656"/>
          </a:xfrm>
          <a:prstGeom prst="rect">
            <a:avLst/>
          </a:prstGeom>
        </p:spPr>
      </p:pic>
    </p:spTree>
    <p:extLst>
      <p:ext uri="{BB962C8B-B14F-4D97-AF65-F5344CB8AC3E}">
        <p14:creationId xmlns:p14="http://schemas.microsoft.com/office/powerpoint/2010/main" val="155937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8DC7FA-55C9-47D5-B8A0-022B4C9AA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905CBC2-EECC-4468-90C4-C0176E9B0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679DDC-2F4F-AC37-9B09-603C9D344CB1}"/>
              </a:ext>
            </a:extLst>
          </p:cNvPr>
          <p:cNvSpPr>
            <a:spLocks noGrp="1"/>
          </p:cNvSpPr>
          <p:nvPr>
            <p:ph type="title"/>
          </p:nvPr>
        </p:nvSpPr>
        <p:spPr>
          <a:xfrm>
            <a:off x="6480000" y="619200"/>
            <a:ext cx="4991961" cy="1477328"/>
          </a:xfrm>
        </p:spPr>
        <p:txBody>
          <a:bodyPr wrap="square" anchor="ctr">
            <a:normAutofit/>
          </a:bodyPr>
          <a:lstStyle/>
          <a:p>
            <a:pPr algn="ctr"/>
            <a:r>
              <a:rPr lang="en-US" dirty="0"/>
              <a:t>Writing Together</a:t>
            </a:r>
          </a:p>
        </p:txBody>
      </p:sp>
      <p:sp useBgFill="1">
        <p:nvSpPr>
          <p:cNvPr id="14" name="Freeform: Shape 13">
            <a:extLst>
              <a:ext uri="{FF2B5EF4-FFF2-40B4-BE49-F238E27FC236}">
                <a16:creationId xmlns:a16="http://schemas.microsoft.com/office/drawing/2014/main" id="{97D0825D-5142-4F4A-A141-3CCD5E99C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533334" y="533334"/>
            <a:ext cx="6858000" cy="5791331"/>
          </a:xfrm>
          <a:custGeom>
            <a:avLst/>
            <a:gdLst>
              <a:gd name="connsiteX0" fmla="*/ 6858000 w 6858000"/>
              <a:gd name="connsiteY0" fmla="*/ 14535 h 5791331"/>
              <a:gd name="connsiteX1" fmla="*/ 6858000 w 6858000"/>
              <a:gd name="connsiteY1" fmla="*/ 5791331 h 5791331"/>
              <a:gd name="connsiteX2" fmla="*/ 0 w 6858000"/>
              <a:gd name="connsiteY2" fmla="*/ 5791330 h 5791331"/>
              <a:gd name="connsiteX3" fmla="*/ 0 w 6858000"/>
              <a:gd name="connsiteY3" fmla="*/ 0 h 5791331"/>
              <a:gd name="connsiteX4" fmla="*/ 145832 w 6858000"/>
              <a:gd name="connsiteY4" fmla="*/ 1175 h 5791331"/>
              <a:gd name="connsiteX5" fmla="*/ 2611132 w 6858000"/>
              <a:gd name="connsiteY5" fmla="*/ 48625 h 5791331"/>
              <a:gd name="connsiteX6" fmla="*/ 6643031 w 6858000"/>
              <a:gd name="connsiteY6" fmla="*/ 15010 h 579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91331">
                <a:moveTo>
                  <a:pt x="6858000" y="14535"/>
                </a:moveTo>
                <a:lnTo>
                  <a:pt x="6858000" y="5791331"/>
                </a:lnTo>
                <a:lnTo>
                  <a:pt x="0" y="5791330"/>
                </a:lnTo>
                <a:lnTo>
                  <a:pt x="0" y="0"/>
                </a:lnTo>
                <a:lnTo>
                  <a:pt x="145832" y="1175"/>
                </a:lnTo>
                <a:cubicBezTo>
                  <a:pt x="886907" y="14750"/>
                  <a:pt x="2228596" y="125101"/>
                  <a:pt x="2611132" y="48625"/>
                </a:cubicBezTo>
                <a:cubicBezTo>
                  <a:pt x="2933352" y="-3056"/>
                  <a:pt x="5032814" y="16325"/>
                  <a:pt x="6643031" y="1501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5" name="Picture 4">
            <a:extLst>
              <a:ext uri="{FF2B5EF4-FFF2-40B4-BE49-F238E27FC236}">
                <a16:creationId xmlns:a16="http://schemas.microsoft.com/office/drawing/2014/main" id="{0B7266D8-18F2-958A-E484-6408ED89C8A5}"/>
              </a:ext>
            </a:extLst>
          </p:cNvPr>
          <p:cNvPicPr>
            <a:picLocks noChangeAspect="1"/>
          </p:cNvPicPr>
          <p:nvPr/>
        </p:nvPicPr>
        <p:blipFill>
          <a:blip r:embed="rId3"/>
          <a:stretch>
            <a:fillRect/>
          </a:stretch>
        </p:blipFill>
        <p:spPr>
          <a:xfrm>
            <a:off x="295225" y="2096528"/>
            <a:ext cx="5133548" cy="3824491"/>
          </a:xfrm>
          <a:custGeom>
            <a:avLst/>
            <a:gdLst/>
            <a:ahLst/>
            <a:cxnLst/>
            <a:rect l="l" t="t" r="r" b="b"/>
            <a:pathLst>
              <a:path w="4284000" h="5409338">
                <a:moveTo>
                  <a:pt x="0" y="0"/>
                </a:moveTo>
                <a:lnTo>
                  <a:pt x="4284000" y="0"/>
                </a:lnTo>
                <a:lnTo>
                  <a:pt x="4284000" y="5409338"/>
                </a:lnTo>
                <a:lnTo>
                  <a:pt x="0" y="5409338"/>
                </a:lnTo>
                <a:close/>
              </a:path>
            </a:pathLst>
          </a:custGeom>
        </p:spPr>
      </p:pic>
      <p:graphicFrame>
        <p:nvGraphicFramePr>
          <p:cNvPr id="16" name="Content Placeholder 2">
            <a:extLst>
              <a:ext uri="{FF2B5EF4-FFF2-40B4-BE49-F238E27FC236}">
                <a16:creationId xmlns:a16="http://schemas.microsoft.com/office/drawing/2014/main" id="{A35F667D-D0DA-257D-493D-AB4F58D3ED6F}"/>
              </a:ext>
            </a:extLst>
          </p:cNvPr>
          <p:cNvGraphicFramePr>
            <a:graphicFrameLocks noGrp="1"/>
          </p:cNvGraphicFramePr>
          <p:nvPr>
            <p:ph idx="1"/>
          </p:nvPr>
        </p:nvGraphicFramePr>
        <p:xfrm>
          <a:off x="6480000" y="2096528"/>
          <a:ext cx="4991962" cy="36613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AED5FFBB-575F-BF7D-785B-6315F6AAB4C2}"/>
              </a:ext>
            </a:extLst>
          </p:cNvPr>
          <p:cNvSpPr txBox="1"/>
          <p:nvPr/>
        </p:nvSpPr>
        <p:spPr>
          <a:xfrm>
            <a:off x="1509314" y="314898"/>
            <a:ext cx="2705371" cy="1938992"/>
          </a:xfrm>
          <a:prstGeom prst="rect">
            <a:avLst/>
          </a:prstGeom>
          <a:noFill/>
        </p:spPr>
        <p:txBody>
          <a:bodyPr wrap="square" rtlCol="0">
            <a:spAutoFit/>
          </a:bodyPr>
          <a:lstStyle/>
          <a:p>
            <a:pPr algn="ctr"/>
            <a:r>
              <a:rPr lang="en-US" sz="4000" b="1" dirty="0"/>
              <a:t>Why is Pip cute?</a:t>
            </a:r>
          </a:p>
          <a:p>
            <a:pPr algn="ctr"/>
            <a:endParaRPr lang="en-US" sz="4000" b="1" dirty="0"/>
          </a:p>
        </p:txBody>
      </p:sp>
    </p:spTree>
    <p:extLst>
      <p:ext uri="{BB962C8B-B14F-4D97-AF65-F5344CB8AC3E}">
        <p14:creationId xmlns:p14="http://schemas.microsoft.com/office/powerpoint/2010/main" val="3729495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38E27F7-3F29-47F0-B30F-585059182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B16CD8D-2899-43D9-995B-DD1278D6B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Freeform: Shape 27">
            <a:extLst>
              <a:ext uri="{FF2B5EF4-FFF2-40B4-BE49-F238E27FC236}">
                <a16:creationId xmlns:a16="http://schemas.microsoft.com/office/drawing/2014/main" id="{7F38A32B-CAD5-4D19-8E90-F63EB6902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342615" y="342615"/>
            <a:ext cx="6858000" cy="6172768"/>
          </a:xfrm>
          <a:custGeom>
            <a:avLst/>
            <a:gdLst>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4440498 w 6858000"/>
              <a:gd name="connsiteY4" fmla="*/ 5734742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0" fmla="*/ 6858000 w 6858000"/>
              <a:gd name="connsiteY0" fmla="*/ 0 h 5878098"/>
              <a:gd name="connsiteX1" fmla="*/ 6858000 w 6858000"/>
              <a:gd name="connsiteY1" fmla="*/ 5780582 h 5878098"/>
              <a:gd name="connsiteX2" fmla="*/ 6766523 w 6858000"/>
              <a:gd name="connsiteY2" fmla="*/ 5777266 h 5878098"/>
              <a:gd name="connsiteX3" fmla="*/ 5437222 w 6858000"/>
              <a:gd name="connsiteY3" fmla="*/ 5734742 h 5878098"/>
              <a:gd name="connsiteX4" fmla="*/ 4440498 w 6858000"/>
              <a:gd name="connsiteY4" fmla="*/ 5734742 h 5878098"/>
              <a:gd name="connsiteX5" fmla="*/ 582209 w 6858000"/>
              <a:gd name="connsiteY5" fmla="*/ 4121983 h 5878098"/>
              <a:gd name="connsiteX6" fmla="*/ 73548 w 6858000"/>
              <a:gd name="connsiteY6" fmla="*/ 3184291 h 5878098"/>
              <a:gd name="connsiteX7" fmla="*/ 0 w 6858000"/>
              <a:gd name="connsiteY7" fmla="*/ 2994994 h 5878098"/>
              <a:gd name="connsiteX8" fmla="*/ 0 w 6858000"/>
              <a:gd name="connsiteY8" fmla="*/ 0 h 5878098"/>
              <a:gd name="connsiteX9" fmla="*/ 6858000 w 6858000"/>
              <a:gd name="connsiteY9" fmla="*/ 0 h 5878098"/>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9" fmla="*/ 6858000 w 6858000"/>
              <a:gd name="connsiteY9"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9" fmla="*/ 6858000 w 6858000"/>
              <a:gd name="connsiteY9"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9" fmla="*/ 6858000 w 6858000"/>
              <a:gd name="connsiteY9"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0 w 6858000"/>
              <a:gd name="connsiteY6" fmla="*/ 2994994 h 5780582"/>
              <a:gd name="connsiteX7" fmla="*/ 0 w 6858000"/>
              <a:gd name="connsiteY7" fmla="*/ 0 h 5780582"/>
              <a:gd name="connsiteX8" fmla="*/ 6858000 w 6858000"/>
              <a:gd name="connsiteY8"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0 w 6858000"/>
              <a:gd name="connsiteY6" fmla="*/ 2994994 h 5780582"/>
              <a:gd name="connsiteX7" fmla="*/ 0 w 6858000"/>
              <a:gd name="connsiteY7" fmla="*/ 0 h 5780582"/>
              <a:gd name="connsiteX8" fmla="*/ 6858000 w 6858000"/>
              <a:gd name="connsiteY8"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959581 w 6858000"/>
              <a:gd name="connsiteY5" fmla="*/ 4373609 h 5780582"/>
              <a:gd name="connsiteX6" fmla="*/ 0 w 6858000"/>
              <a:gd name="connsiteY6" fmla="*/ 2994994 h 5780582"/>
              <a:gd name="connsiteX7" fmla="*/ 0 w 6858000"/>
              <a:gd name="connsiteY7" fmla="*/ 0 h 5780582"/>
              <a:gd name="connsiteX8" fmla="*/ 6858000 w 6858000"/>
              <a:gd name="connsiteY8"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3010841 w 6858000"/>
              <a:gd name="connsiteY3" fmla="*/ 5469518 h 5780582"/>
              <a:gd name="connsiteX4" fmla="*/ 959581 w 6858000"/>
              <a:gd name="connsiteY4" fmla="*/ 4373609 h 5780582"/>
              <a:gd name="connsiteX5" fmla="*/ 0 w 6858000"/>
              <a:gd name="connsiteY5" fmla="*/ 2994994 h 5780582"/>
              <a:gd name="connsiteX6" fmla="*/ 0 w 6858000"/>
              <a:gd name="connsiteY6" fmla="*/ 0 h 5780582"/>
              <a:gd name="connsiteX7" fmla="*/ 6858000 w 6858000"/>
              <a:gd name="connsiteY7" fmla="*/ 0 h 5780582"/>
              <a:gd name="connsiteX0" fmla="*/ 6858000 w 6858000"/>
              <a:gd name="connsiteY0" fmla="*/ 0 h 5780582"/>
              <a:gd name="connsiteX1" fmla="*/ 6858000 w 6858000"/>
              <a:gd name="connsiteY1" fmla="*/ 5780582 h 5780582"/>
              <a:gd name="connsiteX2" fmla="*/ 3010841 w 6858000"/>
              <a:gd name="connsiteY2" fmla="*/ 5469518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0582"/>
              <a:gd name="connsiteX1" fmla="*/ 6858000 w 6858000"/>
              <a:gd name="connsiteY1" fmla="*/ 5780582 h 5780582"/>
              <a:gd name="connsiteX2" fmla="*/ 3010841 w 6858000"/>
              <a:gd name="connsiteY2" fmla="*/ 5469518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0582"/>
              <a:gd name="connsiteX1" fmla="*/ 6858000 w 6858000"/>
              <a:gd name="connsiteY1" fmla="*/ 5780582 h 5780582"/>
              <a:gd name="connsiteX2" fmla="*/ 3010841 w 6858000"/>
              <a:gd name="connsiteY2" fmla="*/ 5469518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0582"/>
              <a:gd name="connsiteX1" fmla="*/ 6858000 w 6858000"/>
              <a:gd name="connsiteY1" fmla="*/ 5780582 h 5780582"/>
              <a:gd name="connsiteX2" fmla="*/ 3264841 w 6858000"/>
              <a:gd name="connsiteY2" fmla="*/ 5442316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4516"/>
              <a:gd name="connsiteX1" fmla="*/ 6858000 w 6858000"/>
              <a:gd name="connsiteY1" fmla="*/ 5780582 h 5784516"/>
              <a:gd name="connsiteX2" fmla="*/ 3264841 w 6858000"/>
              <a:gd name="connsiteY2" fmla="*/ 5442316 h 5784516"/>
              <a:gd name="connsiteX3" fmla="*/ 959581 w 6858000"/>
              <a:gd name="connsiteY3" fmla="*/ 4373609 h 5784516"/>
              <a:gd name="connsiteX4" fmla="*/ 0 w 6858000"/>
              <a:gd name="connsiteY4" fmla="*/ 2994994 h 5784516"/>
              <a:gd name="connsiteX5" fmla="*/ 0 w 6858000"/>
              <a:gd name="connsiteY5" fmla="*/ 0 h 5784516"/>
              <a:gd name="connsiteX6" fmla="*/ 6858000 w 6858000"/>
              <a:gd name="connsiteY6" fmla="*/ 0 h 578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84516">
                <a:moveTo>
                  <a:pt x="6858000" y="0"/>
                </a:moveTo>
                <a:lnTo>
                  <a:pt x="6858000" y="5780582"/>
                </a:lnTo>
                <a:cubicBezTo>
                  <a:pt x="4704756" y="5812908"/>
                  <a:pt x="4198884" y="5641214"/>
                  <a:pt x="3264841" y="5442316"/>
                </a:cubicBezTo>
                <a:cubicBezTo>
                  <a:pt x="2330798" y="5243418"/>
                  <a:pt x="1503721" y="4781496"/>
                  <a:pt x="959581" y="4373609"/>
                </a:cubicBezTo>
                <a:cubicBezTo>
                  <a:pt x="415441" y="3965722"/>
                  <a:pt x="198635" y="3573180"/>
                  <a:pt x="0" y="2994994"/>
                </a:cubicBezTo>
                <a:lnTo>
                  <a:pt x="0" y="0"/>
                </a:lnTo>
                <a:lnTo>
                  <a:pt x="6858000" y="0"/>
                </a:ln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graphicFrame>
        <p:nvGraphicFramePr>
          <p:cNvPr id="30" name="TextBox 5">
            <a:extLst>
              <a:ext uri="{FF2B5EF4-FFF2-40B4-BE49-F238E27FC236}">
                <a16:creationId xmlns:a16="http://schemas.microsoft.com/office/drawing/2014/main" id="{92E12CF5-008D-7DC9-AE55-8007B52CF275}"/>
              </a:ext>
            </a:extLst>
          </p:cNvPr>
          <p:cNvGraphicFramePr/>
          <p:nvPr>
            <p:extLst>
              <p:ext uri="{D42A27DB-BD31-4B8C-83A1-F6EECF244321}">
                <p14:modId xmlns:p14="http://schemas.microsoft.com/office/powerpoint/2010/main" val="243109103"/>
              </p:ext>
            </p:extLst>
          </p:nvPr>
        </p:nvGraphicFramePr>
        <p:xfrm>
          <a:off x="6453051" y="-1"/>
          <a:ext cx="5421086" cy="6753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D1EDFA45-2D39-4D9E-163D-041B857E7B8D}"/>
              </a:ext>
            </a:extLst>
          </p:cNvPr>
          <p:cNvSpPr txBox="1"/>
          <p:nvPr/>
        </p:nvSpPr>
        <p:spPr>
          <a:xfrm>
            <a:off x="103323" y="248194"/>
            <a:ext cx="6655525" cy="646331"/>
          </a:xfrm>
          <a:prstGeom prst="rect">
            <a:avLst/>
          </a:prstGeom>
          <a:noFill/>
        </p:spPr>
        <p:txBody>
          <a:bodyPr wrap="square">
            <a:spAutoFit/>
          </a:bodyPr>
          <a:lstStyle/>
          <a:p>
            <a:r>
              <a:rPr lang="en-US" sz="3600" b="1" dirty="0">
                <a:ln w="0"/>
                <a:effectLst>
                  <a:outerShdw blurRad="38100" dist="19050" dir="2700000" algn="tl" rotWithShape="0">
                    <a:schemeClr val="dk1">
                      <a:alpha val="40000"/>
                    </a:schemeClr>
                  </a:outerShdw>
                </a:effectLst>
                <a:latin typeface="+mj-lt"/>
              </a:rPr>
              <a:t>Independent Writing Task:</a:t>
            </a:r>
          </a:p>
        </p:txBody>
      </p:sp>
      <p:pic>
        <p:nvPicPr>
          <p:cNvPr id="22" name="Picture 21">
            <a:extLst>
              <a:ext uri="{FF2B5EF4-FFF2-40B4-BE49-F238E27FC236}">
                <a16:creationId xmlns:a16="http://schemas.microsoft.com/office/drawing/2014/main" id="{62989BC0-87F9-3149-E152-0A788FFC22BA}"/>
              </a:ext>
            </a:extLst>
          </p:cNvPr>
          <p:cNvPicPr>
            <a:picLocks noChangeAspect="1"/>
          </p:cNvPicPr>
          <p:nvPr/>
        </p:nvPicPr>
        <p:blipFill>
          <a:blip r:embed="rId8"/>
          <a:stretch>
            <a:fillRect/>
          </a:stretch>
        </p:blipFill>
        <p:spPr>
          <a:xfrm>
            <a:off x="669466" y="1008965"/>
            <a:ext cx="4309232" cy="5734594"/>
          </a:xfrm>
          <a:prstGeom prst="rect">
            <a:avLst/>
          </a:prstGeom>
        </p:spPr>
      </p:pic>
      <p:pic>
        <p:nvPicPr>
          <p:cNvPr id="29" name="Picture 28">
            <a:extLst>
              <a:ext uri="{FF2B5EF4-FFF2-40B4-BE49-F238E27FC236}">
                <a16:creationId xmlns:a16="http://schemas.microsoft.com/office/drawing/2014/main" id="{D40FD323-8DE9-2811-10FA-F9281EE63024}"/>
              </a:ext>
            </a:extLst>
          </p:cNvPr>
          <p:cNvPicPr>
            <a:picLocks noChangeAspect="1"/>
          </p:cNvPicPr>
          <p:nvPr/>
        </p:nvPicPr>
        <p:blipFill>
          <a:blip r:embed="rId9"/>
          <a:stretch>
            <a:fillRect/>
          </a:stretch>
        </p:blipFill>
        <p:spPr>
          <a:xfrm>
            <a:off x="9581605" y="3440518"/>
            <a:ext cx="2211977" cy="2956154"/>
          </a:xfrm>
          <a:prstGeom prst="rect">
            <a:avLst/>
          </a:prstGeom>
        </p:spPr>
      </p:pic>
      <p:pic>
        <p:nvPicPr>
          <p:cNvPr id="32" name="Picture 31">
            <a:extLst>
              <a:ext uri="{FF2B5EF4-FFF2-40B4-BE49-F238E27FC236}">
                <a16:creationId xmlns:a16="http://schemas.microsoft.com/office/drawing/2014/main" id="{1C341DA3-EE47-A324-3360-28A21DA6AA73}"/>
              </a:ext>
            </a:extLst>
          </p:cNvPr>
          <p:cNvPicPr>
            <a:picLocks noChangeAspect="1"/>
          </p:cNvPicPr>
          <p:nvPr/>
        </p:nvPicPr>
        <p:blipFill>
          <a:blip r:embed="rId10"/>
          <a:stretch>
            <a:fillRect/>
          </a:stretch>
        </p:blipFill>
        <p:spPr>
          <a:xfrm>
            <a:off x="9183189" y="1008965"/>
            <a:ext cx="3008811" cy="2127136"/>
          </a:xfrm>
          <a:prstGeom prst="rect">
            <a:avLst/>
          </a:prstGeom>
        </p:spPr>
      </p:pic>
      <p:pic>
        <p:nvPicPr>
          <p:cNvPr id="13" name="Picture 12">
            <a:extLst>
              <a:ext uri="{FF2B5EF4-FFF2-40B4-BE49-F238E27FC236}">
                <a16:creationId xmlns:a16="http://schemas.microsoft.com/office/drawing/2014/main" id="{DBFD343B-5F41-5276-24F9-CA4943721BEB}"/>
              </a:ext>
            </a:extLst>
          </p:cNvPr>
          <p:cNvPicPr>
            <a:picLocks noChangeAspect="1"/>
          </p:cNvPicPr>
          <p:nvPr/>
        </p:nvPicPr>
        <p:blipFill rotWithShape="1">
          <a:blip r:embed="rId11"/>
          <a:srcRect t="7829" r="1" b="1"/>
          <a:stretch/>
        </p:blipFill>
        <p:spPr>
          <a:xfrm>
            <a:off x="98114" y="4323728"/>
            <a:ext cx="2464807" cy="2429768"/>
          </a:xfrm>
          <a:custGeom>
            <a:avLst/>
            <a:gdLst/>
            <a:ahLst/>
            <a:cxnLst/>
            <a:rect l="l" t="t" r="r" b="b"/>
            <a:pathLst>
              <a:path w="5326462" h="5250743">
                <a:moveTo>
                  <a:pt x="2576092" y="0"/>
                </a:moveTo>
                <a:cubicBezTo>
                  <a:pt x="2650583" y="0"/>
                  <a:pt x="2726041" y="967"/>
                  <a:pt x="2803435" y="967"/>
                </a:cubicBezTo>
                <a:cubicBezTo>
                  <a:pt x="3020137" y="967"/>
                  <a:pt x="3205881" y="967"/>
                  <a:pt x="3329710" y="47407"/>
                </a:cubicBezTo>
                <a:cubicBezTo>
                  <a:pt x="3732156" y="124807"/>
                  <a:pt x="4088166" y="387966"/>
                  <a:pt x="4304868" y="573726"/>
                </a:cubicBezTo>
                <a:cubicBezTo>
                  <a:pt x="4537048" y="744005"/>
                  <a:pt x="4893058" y="1069084"/>
                  <a:pt x="5109760" y="1471563"/>
                </a:cubicBezTo>
                <a:cubicBezTo>
                  <a:pt x="5202632" y="2090761"/>
                  <a:pt x="5326462" y="2477760"/>
                  <a:pt x="5326462" y="2694480"/>
                </a:cubicBezTo>
                <a:cubicBezTo>
                  <a:pt x="5326462" y="3267238"/>
                  <a:pt x="5249068" y="3329158"/>
                  <a:pt x="5249068" y="3329158"/>
                </a:cubicBezTo>
                <a:cubicBezTo>
                  <a:pt x="5109760" y="3824516"/>
                  <a:pt x="4784708" y="4288915"/>
                  <a:pt x="4506091" y="4613994"/>
                </a:cubicBezTo>
                <a:cubicBezTo>
                  <a:pt x="4242954" y="4877153"/>
                  <a:pt x="3825029" y="5016473"/>
                  <a:pt x="3329710" y="5233192"/>
                </a:cubicBezTo>
                <a:cubicBezTo>
                  <a:pt x="3020137" y="5233192"/>
                  <a:pt x="2199766" y="5310592"/>
                  <a:pt x="1704448" y="5140313"/>
                </a:cubicBezTo>
                <a:cubicBezTo>
                  <a:pt x="1224608" y="4908113"/>
                  <a:pt x="1069821" y="4861674"/>
                  <a:pt x="667375" y="4505635"/>
                </a:cubicBezTo>
                <a:cubicBezTo>
                  <a:pt x="311365" y="4103156"/>
                  <a:pt x="48228" y="3329158"/>
                  <a:pt x="17270" y="2880239"/>
                </a:cubicBezTo>
                <a:cubicBezTo>
                  <a:pt x="-29166" y="2617080"/>
                  <a:pt x="32749" y="2183641"/>
                  <a:pt x="32749" y="2090761"/>
                </a:cubicBezTo>
                <a:cubicBezTo>
                  <a:pt x="32749" y="1610883"/>
                  <a:pt x="342323" y="1254844"/>
                  <a:pt x="605461" y="929765"/>
                </a:cubicBezTo>
                <a:cubicBezTo>
                  <a:pt x="884077" y="620166"/>
                  <a:pt x="1147215" y="341526"/>
                  <a:pt x="1549661" y="248646"/>
                </a:cubicBezTo>
                <a:cubicBezTo>
                  <a:pt x="1905671" y="78367"/>
                  <a:pt x="1905671" y="78367"/>
                  <a:pt x="1905671" y="78367"/>
                </a:cubicBezTo>
                <a:cubicBezTo>
                  <a:pt x="2137851" y="8707"/>
                  <a:pt x="2352618" y="0"/>
                  <a:pt x="2576092" y="0"/>
                </a:cubicBezTo>
                <a:close/>
              </a:path>
            </a:pathLst>
          </a:custGeom>
        </p:spPr>
      </p:pic>
    </p:spTree>
    <p:extLst>
      <p:ext uri="{BB962C8B-B14F-4D97-AF65-F5344CB8AC3E}">
        <p14:creationId xmlns:p14="http://schemas.microsoft.com/office/powerpoint/2010/main" val="3458970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FF1A5-337D-D788-3B55-272C1CC8DCFC}"/>
              </a:ext>
            </a:extLst>
          </p:cNvPr>
          <p:cNvSpPr>
            <a:spLocks noGrp="1"/>
          </p:cNvSpPr>
          <p:nvPr>
            <p:ph type="title"/>
          </p:nvPr>
        </p:nvSpPr>
        <p:spPr/>
        <p:txBody>
          <a:bodyPr/>
          <a:lstStyle/>
          <a:p>
            <a:pPr algn="ctr"/>
            <a:r>
              <a:rPr lang="en-US" b="1" dirty="0"/>
              <a:t>Sharing Our Writing</a:t>
            </a:r>
          </a:p>
        </p:txBody>
      </p:sp>
      <p:sp>
        <p:nvSpPr>
          <p:cNvPr id="3" name="Content Placeholder 2">
            <a:extLst>
              <a:ext uri="{FF2B5EF4-FFF2-40B4-BE49-F238E27FC236}">
                <a16:creationId xmlns:a16="http://schemas.microsoft.com/office/drawing/2014/main" id="{C7FAC868-2396-AC46-8C89-8CC00F1AF89B}"/>
              </a:ext>
            </a:extLst>
          </p:cNvPr>
          <p:cNvSpPr>
            <a:spLocks noGrp="1"/>
          </p:cNvSpPr>
          <p:nvPr>
            <p:ph idx="1"/>
          </p:nvPr>
        </p:nvSpPr>
        <p:spPr>
          <a:xfrm>
            <a:off x="720000" y="1685110"/>
            <a:ext cx="10728325" cy="4083866"/>
          </a:xfrm>
        </p:spPr>
        <p:txBody>
          <a:bodyPr>
            <a:normAutofit fontScale="92500" lnSpcReduction="10000"/>
          </a:bodyPr>
          <a:lstStyle/>
          <a:p>
            <a:r>
              <a:rPr lang="en-US" sz="2800" dirty="0"/>
              <a:t>If you feel brave and happy to share your writing with the class please raise your hand.</a:t>
            </a:r>
          </a:p>
          <a:p>
            <a:r>
              <a:rPr lang="en-US" sz="2800" dirty="0"/>
              <a:t>If you would prefer to share your paragraph with the person next to you please raise your hand.</a:t>
            </a:r>
          </a:p>
          <a:p>
            <a:r>
              <a:rPr lang="en-US" sz="2800" dirty="0"/>
              <a:t>Some of you might prefer to show me privately, I will be looking at everyone’s work at the end of the lesson. Thank you.</a:t>
            </a:r>
          </a:p>
          <a:p>
            <a:endParaRPr lang="en-US" dirty="0"/>
          </a:p>
          <a:p>
            <a:pPr marL="0" indent="0" algn="ctr">
              <a:buNone/>
            </a:pPr>
            <a:r>
              <a:rPr lang="en-US" sz="3600" b="1" dirty="0"/>
              <a:t>Thank you for having me in your class today!</a:t>
            </a:r>
          </a:p>
        </p:txBody>
      </p:sp>
    </p:spTree>
    <p:extLst>
      <p:ext uri="{BB962C8B-B14F-4D97-AF65-F5344CB8AC3E}">
        <p14:creationId xmlns:p14="http://schemas.microsoft.com/office/powerpoint/2010/main" val="1945800417"/>
      </p:ext>
    </p:extLst>
  </p:cSld>
  <p:clrMapOvr>
    <a:masterClrMapping/>
  </p:clrMapOvr>
</p:sld>
</file>

<file path=ppt/theme/theme1.xml><?xml version="1.0" encoding="utf-8"?>
<a:theme xmlns:a="http://schemas.openxmlformats.org/drawingml/2006/main" name="BlobVTI">
  <a:themeElements>
    <a:clrScheme name="Blob V2">
      <a:dk1>
        <a:sysClr val="windowText" lastClr="000000"/>
      </a:dk1>
      <a:lt1>
        <a:sysClr val="window" lastClr="FFFFFF"/>
      </a:lt1>
      <a:dk2>
        <a:srgbClr val="0B2827"/>
      </a:dk2>
      <a:lt2>
        <a:srgbClr val="DAE3E3"/>
      </a:lt2>
      <a:accent1>
        <a:srgbClr val="B495C2"/>
      </a:accent1>
      <a:accent2>
        <a:srgbClr val="767E37"/>
      </a:accent2>
      <a:accent3>
        <a:srgbClr val="8FA3A3"/>
      </a:accent3>
      <a:accent4>
        <a:srgbClr val="CE7F01"/>
      </a:accent4>
      <a:accent5>
        <a:srgbClr val="D15A29"/>
      </a:accent5>
      <a:accent6>
        <a:srgbClr val="B88470"/>
      </a:accent6>
      <a:hlink>
        <a:srgbClr val="B57001"/>
      </a:hlink>
      <a:folHlink>
        <a:srgbClr val="996209"/>
      </a:folHlink>
    </a:clrScheme>
    <a:fontScheme name="Blob">
      <a:majorFont>
        <a:latin typeface="Rockwell Nova Light"/>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12266</TotalTime>
  <Words>997</Words>
  <Application>Microsoft Macintosh PowerPoint</Application>
  <PresentationFormat>Widescreen</PresentationFormat>
  <Paragraphs>89</Paragraphs>
  <Slides>9</Slides>
  <Notes>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Aharoni</vt:lpstr>
      <vt:lpstr>arial</vt:lpstr>
      <vt:lpstr>arial</vt:lpstr>
      <vt:lpstr>Avenir Next LT Pro</vt:lpstr>
      <vt:lpstr>BIG CASLON MEDIUM</vt:lpstr>
      <vt:lpstr>Calibri</vt:lpstr>
      <vt:lpstr>inherit</vt:lpstr>
      <vt:lpstr>Rockwell Nova Light</vt:lpstr>
      <vt:lpstr>The Hand Extrablack</vt:lpstr>
      <vt:lpstr>BlobVTI</vt:lpstr>
      <vt:lpstr>Dogs are so cute! 狗真可爱！ Gǒu zhēn kě'ài! </vt:lpstr>
      <vt:lpstr>Our Writing Task Today:</vt:lpstr>
      <vt:lpstr>Shared Reading Example</vt:lpstr>
      <vt:lpstr>What does cute mean? </vt:lpstr>
      <vt:lpstr>What is cute about dogs?</vt:lpstr>
      <vt:lpstr>Pip the Dog: Why is Pip Cute? Think of Physically and Behaviourally.</vt:lpstr>
      <vt:lpstr>Writing Together</vt:lpstr>
      <vt:lpstr>PowerPoint Presentation</vt:lpstr>
      <vt:lpstr>Sharing Our Writing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Dogs are so cute! 狗真可爱！ Gǒu zhēn kě'ài! </dc:title>
  <dc:creator>Jade Peartree</dc:creator>
  <cp:lastModifiedBy>Jade Peartree</cp:lastModifiedBy>
  <cp:revision>7</cp:revision>
  <cp:lastPrinted>2023-11-01T08:09:48Z</cp:lastPrinted>
  <dcterms:created xsi:type="dcterms:W3CDTF">2023-10-30T11:27:37Z</dcterms:created>
  <dcterms:modified xsi:type="dcterms:W3CDTF">2024-03-02T23:55:48Z</dcterms:modified>
</cp:coreProperties>
</file>