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502" r:id="rId5"/>
    <p:sldId id="620" r:id="rId6"/>
    <p:sldId id="257" r:id="rId7"/>
    <p:sldId id="260" r:id="rId8"/>
    <p:sldId id="613" r:id="rId9"/>
    <p:sldId id="264" r:id="rId10"/>
    <p:sldId id="625" r:id="rId11"/>
    <p:sldId id="626" r:id="rId12"/>
    <p:sldId id="627" r:id="rId13"/>
    <p:sldId id="628" r:id="rId14"/>
    <p:sldId id="629" r:id="rId15"/>
    <p:sldId id="270" r:id="rId16"/>
    <p:sldId id="624" r:id="rId17"/>
    <p:sldId id="621" r:id="rId18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73972"/>
  </p:normalViewPr>
  <p:slideViewPr>
    <p:cSldViewPr snapToGrid="0" snapToObjects="1">
      <p:cViewPr varScale="1">
        <p:scale>
          <a:sx n="79" d="100"/>
          <a:sy n="79" d="100"/>
        </p:scale>
        <p:origin x="18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D7F59-49A3-7C4E-BCBD-B387B275FA36}" type="datetimeFigureOut">
              <a:rPr lang="en-DE" smtClean="0"/>
              <a:t>1/14/24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2B556-8547-C543-91E5-4944A31BA0B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51223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317500"/>
            <a:r>
              <a:rPr lang="en-US" dirty="0"/>
              <a:t>3 Act-Task recording sheet (PDF) available at: https://</a:t>
            </a:r>
            <a:r>
              <a:rPr lang="en-US" dirty="0" err="1"/>
              <a:t>gfletchy.com</a:t>
            </a:r>
            <a:r>
              <a:rPr lang="en-US" dirty="0"/>
              <a:t>/wp-content/uploads/2015/08/3-act-recording-sheet1.pdf</a:t>
            </a:r>
          </a:p>
        </p:txBody>
      </p:sp>
    </p:spTree>
    <p:extLst>
      <p:ext uri="{BB962C8B-B14F-4D97-AF65-F5344CB8AC3E}">
        <p14:creationId xmlns:p14="http://schemas.microsoft.com/office/powerpoint/2010/main" val="1792868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Tx/>
              <a:buNone/>
            </a:pPr>
            <a:r>
              <a:rPr lang="en-US" sz="1200" b="0" dirty="0">
                <a:solidFill>
                  <a:schemeClr val="tx1"/>
                </a:solidFill>
              </a:rPr>
              <a:t>Did you: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tx1"/>
                </a:solidFill>
              </a:rPr>
              <a:t>Listen actively and respectfully to others’ ideas &amp; negotiate ideas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tx1"/>
                </a:solidFill>
              </a:rPr>
              <a:t>Express yourself using words and sentences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B556-8547-C543-91E5-4944A31BA0BC}" type="slidenum">
              <a:rPr lang="en-DE" smtClean="0"/>
              <a:t>13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19154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5888" y="214313"/>
            <a:ext cx="7043738" cy="3962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to match our Shark Bait 3 Act Task</a:t>
            </a:r>
          </a:p>
          <a:p>
            <a:r>
              <a:rPr lang="en-US" dirty="0"/>
              <a:t>Anything I missed? </a:t>
            </a:r>
          </a:p>
          <a:p>
            <a:r>
              <a:rPr lang="en-US" dirty="0"/>
              <a:t>Anything you would remove?</a:t>
            </a:r>
          </a:p>
          <a:p>
            <a:r>
              <a:rPr lang="en-US" dirty="0"/>
              <a:t>Note—this LE includes self-assessment component, however additional practice to consolidate skills and understanding and an additional assessment task would be used in subsequent lessons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7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“Split Screen” for students—simplified language of the learning outcomes/standards from the curriculum documents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include familiar language &amp; </a:t>
            </a:r>
            <a:r>
              <a:rPr lang="en-US" dirty="0" err="1"/>
              <a:t>colours</a:t>
            </a:r>
            <a:r>
              <a:rPr lang="en-US" dirty="0"/>
              <a:t>/icons for PYP ATL skills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Share with students before and after the learning engagement—focus on key vocabulary/concepts and skills/dispositions that will be necessary to be successful with the task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necessary, review or explicit teaching of mathematical terminology (in blue)</a:t>
            </a:r>
          </a:p>
        </p:txBody>
      </p:sp>
    </p:spTree>
    <p:extLst>
      <p:ext uri="{BB962C8B-B14F-4D97-AF65-F5344CB8AC3E}">
        <p14:creationId xmlns:p14="http://schemas.microsoft.com/office/powerpoint/2010/main" val="294096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Discussion Question: How does he use the cubes to find the length? </a:t>
            </a:r>
          </a:p>
          <a:p>
            <a:r>
              <a:rPr lang="en-US" dirty="0"/>
              <a:t>Note math concepts: </a:t>
            </a:r>
          </a:p>
          <a:p>
            <a:pPr marL="800100" lvl="1" indent="-342900" rtl="0">
              <a:buFont typeface="Wingdings" pitchFamily="2" charset="2"/>
              <a:buChar char="Ø"/>
            </a:pPr>
            <a:r>
              <a:rPr lang="en-N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easuring starts at the beginning of the object being measured</a:t>
            </a:r>
          </a:p>
          <a:p>
            <a:pPr marL="800100" lvl="1" indent="-342900" rtl="0">
              <a:buFont typeface="Wingdings" pitchFamily="2" charset="2"/>
              <a:buChar char="Ø"/>
            </a:pPr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size of the measurement unit must remain the same </a:t>
            </a:r>
          </a:p>
          <a:p>
            <a:pPr marL="800100" lvl="1" indent="-342900" rtl="0">
              <a:buFont typeface="Wingdings" pitchFamily="2" charset="2"/>
              <a:buChar char="Ø"/>
            </a:pPr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measurement units are repeated with no gaps or overlaps </a:t>
            </a:r>
          </a:p>
          <a:p>
            <a:pPr marL="800100" lvl="1" indent="-342900" rtl="0">
              <a:buFont typeface="Wingdings" pitchFamily="2" charset="2"/>
              <a:buChar char="Ø"/>
            </a:pPr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measurement is the total number of units used</a:t>
            </a:r>
          </a:p>
          <a:p>
            <a:pPr marL="457200" lvl="1" indent="0" rtl="0">
              <a:buFontTx/>
              <a:buNone/>
            </a:pPr>
            <a:endParaRPr lang="en-N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 rtl="0">
              <a:buFontTx/>
              <a:buNone/>
            </a:pPr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students do not notice or understand any of these ideas, discuss some of the “My Favourite Mistakes” in the following slides (e.g. different sized cubes, gaps or overlaps, incorrect counting/labelling of units)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B556-8547-C543-91E5-4944A31BA0BC}" type="slidenum">
              <a:rPr lang="en-DE" smtClean="0"/>
              <a:t>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7526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Discussion Question: How does he use the cubes to find the length? </a:t>
            </a:r>
          </a:p>
          <a:p>
            <a:r>
              <a:rPr lang="en-US" dirty="0"/>
              <a:t>Note: </a:t>
            </a:r>
          </a:p>
          <a:p>
            <a:pPr marL="800100" lvl="1" indent="-342900" rtl="0">
              <a:buFont typeface="Wingdings" pitchFamily="2" charset="2"/>
              <a:buChar char="Ø"/>
            </a:pPr>
            <a:r>
              <a:rPr lang="en-N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easuring starts at the beginning of the object being measured</a:t>
            </a:r>
          </a:p>
          <a:p>
            <a:pPr marL="800100" lvl="1" indent="-342900" rtl="0">
              <a:buFont typeface="Wingdings" pitchFamily="2" charset="2"/>
              <a:buChar char="Ø"/>
            </a:pPr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size of the measurement unit must remain the same </a:t>
            </a:r>
          </a:p>
          <a:p>
            <a:pPr marL="800100" lvl="1" indent="-342900" rtl="0">
              <a:buFont typeface="Wingdings" pitchFamily="2" charset="2"/>
              <a:buChar char="Ø"/>
            </a:pPr>
            <a:r>
              <a:rPr lang="en-NZ" sz="1200" kern="1200" dirty="0" err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MISTAKE</a:t>
            </a:r>
            <a:r>
              <a:rPr lang="en-NZ" sz="1200" kern="1200" dirty="0" err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  <a:sym typeface="Wingdings" pitchFamily="2" charset="2"/>
              </a:rPr>
              <a:t></a:t>
            </a:r>
            <a:r>
              <a:rPr lang="en-NZ" sz="1200" kern="1200" dirty="0" err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measurement</a:t>
            </a:r>
            <a:r>
              <a:rPr lang="en-NZ" sz="120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 units are repeated with no gaps or overlaps </a:t>
            </a:r>
          </a:p>
          <a:p>
            <a:pPr marL="800100" lvl="1" indent="-342900" rtl="0">
              <a:buFont typeface="Wingdings" pitchFamily="2" charset="2"/>
              <a:buChar char="Ø"/>
            </a:pPr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measurement is the total number of units used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B556-8547-C543-91E5-4944A31BA0BC}" type="slidenum">
              <a:rPr lang="en-DE" smtClean="0"/>
              <a:t>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85059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Discussion Question: How does he use the cubes to find the length? </a:t>
            </a:r>
          </a:p>
          <a:p>
            <a:r>
              <a:rPr lang="en-US" dirty="0"/>
              <a:t>Note: </a:t>
            </a:r>
          </a:p>
          <a:p>
            <a:pPr marL="800100" lvl="1" indent="-342900" rtl="0">
              <a:buFont typeface="Wingdings" pitchFamily="2" charset="2"/>
              <a:buChar char="Ø"/>
            </a:pPr>
            <a:r>
              <a:rPr lang="en-N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easuring starts at the beginning of the object being measured</a:t>
            </a:r>
          </a:p>
          <a:p>
            <a:pPr marL="800100" lvl="1" indent="-342900" rtl="0">
              <a:buFont typeface="Wingdings" pitchFamily="2" charset="2"/>
              <a:buChar char="Ø"/>
            </a:pPr>
            <a:r>
              <a:rPr lang="en-N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MISTAKE</a:t>
            </a:r>
            <a:r>
              <a:rPr lang="en-N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</a:t>
            </a:r>
            <a:r>
              <a:rPr lang="en-N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size of the measurement unit must remain the same </a:t>
            </a:r>
          </a:p>
          <a:p>
            <a:pPr marL="800100" lvl="1" indent="-342900" rtl="0">
              <a:buFont typeface="Wingdings" pitchFamily="2" charset="2"/>
              <a:buChar char="Ø"/>
            </a:pPr>
            <a:r>
              <a:rPr lang="en-NZ" sz="120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measurement units are repeated with no gaps or overlaps </a:t>
            </a:r>
          </a:p>
          <a:p>
            <a:pPr marL="800100" lvl="1" indent="-342900" rtl="0">
              <a:buFont typeface="Wingdings" pitchFamily="2" charset="2"/>
              <a:buChar char="Ø"/>
            </a:pPr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measurement is the total number of units used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B556-8547-C543-91E5-4944A31BA0BC}" type="slidenum">
              <a:rPr lang="en-DE" smtClean="0"/>
              <a:t>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56812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Discussion Question: How does he use the cubes to find the length? </a:t>
            </a:r>
          </a:p>
          <a:p>
            <a:r>
              <a:rPr lang="en-US" dirty="0"/>
              <a:t>Note: </a:t>
            </a:r>
          </a:p>
          <a:p>
            <a:pPr marL="800100" lvl="1" indent="-342900" rtl="0">
              <a:buFont typeface="Wingdings" pitchFamily="2" charset="2"/>
              <a:buChar char="Ø"/>
            </a:pPr>
            <a:r>
              <a:rPr lang="en-N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MISTAKE</a:t>
            </a:r>
            <a:r>
              <a:rPr lang="en-N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</a:t>
            </a:r>
            <a:r>
              <a:rPr lang="en-N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en-N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easuring</a:t>
            </a:r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starts at the beginning of the object being measured</a:t>
            </a:r>
          </a:p>
          <a:p>
            <a:pPr marL="800100" lvl="1" indent="-342900" rtl="0">
              <a:buFont typeface="Wingdings" pitchFamily="2" charset="2"/>
              <a:buChar char="Ø"/>
            </a:pPr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size of the measurement unit must remain the same </a:t>
            </a:r>
          </a:p>
          <a:p>
            <a:pPr marL="800100" lvl="1" indent="-342900" rtl="0">
              <a:buFont typeface="Wingdings" pitchFamily="2" charset="2"/>
              <a:buChar char="Ø"/>
            </a:pPr>
            <a:r>
              <a:rPr lang="en-NZ" sz="120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measurement units are repeated with no gaps or overlaps </a:t>
            </a:r>
          </a:p>
          <a:p>
            <a:pPr marL="800100" lvl="1" indent="-342900" rtl="0">
              <a:buFont typeface="Wingdings" pitchFamily="2" charset="2"/>
              <a:buChar char="Ø"/>
            </a:pPr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measurement is the total number of units used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B556-8547-C543-91E5-4944A31BA0BC}" type="slidenum">
              <a:rPr lang="en-DE" smtClean="0"/>
              <a:t>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44955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Discussion Question: How does he use the cubes to find the length? </a:t>
            </a:r>
          </a:p>
          <a:p>
            <a:r>
              <a:rPr lang="en-US" dirty="0"/>
              <a:t>Note: </a:t>
            </a:r>
          </a:p>
          <a:p>
            <a:pPr marL="800100" lvl="1" indent="-342900" rtl="0">
              <a:buFont typeface="Wingdings" pitchFamily="2" charset="2"/>
              <a:buChar char="Ø"/>
            </a:pPr>
            <a:r>
              <a:rPr lang="en-N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easuring starts at the beginning of the object being measured</a:t>
            </a:r>
          </a:p>
          <a:p>
            <a:pPr marL="800100" lvl="1" indent="-342900" rtl="0">
              <a:buFont typeface="Wingdings" pitchFamily="2" charset="2"/>
              <a:buChar char="Ø"/>
            </a:pPr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size of the measurement unit must remain the same </a:t>
            </a:r>
          </a:p>
          <a:p>
            <a:pPr marL="800100" lvl="1" indent="-342900" rtl="0">
              <a:buFont typeface="Wingdings" pitchFamily="2" charset="2"/>
              <a:buChar char="Ø"/>
            </a:pPr>
            <a:r>
              <a:rPr lang="en-NZ" sz="120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measurement units are repeated with no gaps or overlaps </a:t>
            </a:r>
          </a:p>
          <a:p>
            <a:pPr marL="800100" lvl="1" indent="-342900" rtl="0">
              <a:buFont typeface="Wingdings" pitchFamily="2" charset="2"/>
              <a:buChar char="Ø"/>
            </a:pPr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measurement is the total number of units used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B556-8547-C543-91E5-4944A31BA0BC}" type="slidenum">
              <a:rPr lang="en-DE" smtClean="0"/>
              <a:t>10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96291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“Split Screen” for students—simplified language of the learning outcomes/standards from the curriculum documents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include familiar language &amp; </a:t>
            </a:r>
            <a:r>
              <a:rPr lang="en-US" dirty="0" err="1"/>
              <a:t>colours</a:t>
            </a:r>
            <a:r>
              <a:rPr lang="en-US" dirty="0"/>
              <a:t>/icons for PYP ATL skills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Share with students before and after the learning engagement—focus on key vocabulary/concepts and skills/dispositions that will be necessary to be successful with the task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necessary, review or explicit teaching of mathematical terminology (in blue)</a:t>
            </a:r>
          </a:p>
        </p:txBody>
      </p:sp>
    </p:spTree>
    <p:extLst>
      <p:ext uri="{BB962C8B-B14F-4D97-AF65-F5344CB8AC3E}">
        <p14:creationId xmlns:p14="http://schemas.microsoft.com/office/powerpoint/2010/main" val="3999695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Tx/>
              <a:buNone/>
            </a:pPr>
            <a:r>
              <a:rPr lang="en-US" sz="1200" b="0" dirty="0">
                <a:solidFill>
                  <a:schemeClr val="tx1"/>
                </a:solidFill>
              </a:rPr>
              <a:t>Did you: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tx1"/>
                </a:solidFill>
              </a:rPr>
              <a:t>Look carefully to notice important information?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tx1"/>
                </a:solidFill>
              </a:rPr>
              <a:t>Did you have ideas that you could show and explain?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B556-8547-C543-91E5-4944A31BA0BC}" type="slidenum">
              <a:rPr lang="en-DE" smtClean="0"/>
              <a:t>12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44223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835F7-E4C5-A942-B69E-2275407AE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40FFF6-8DA9-6048-A2A7-FADA77AF2A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9571B-DFAD-B947-89FE-4AFEE154A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9EB74-98FC-D24A-9A9A-FC74F8B291CF}" type="datetimeFigureOut">
              <a:rPr lang="en-DE" smtClean="0"/>
              <a:t>1/14/24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1CDC3-99F6-9A4B-A6A9-E6A4E8A72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7CE91-8F68-644F-82A8-E3D19B574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A2FB3-6D17-314A-8962-86B5EC233EA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52816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296A3-91AB-234F-95AB-979A61678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33A699-EA88-5546-953B-F7BA74CB8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1081-E205-1940-BFCC-0D3722226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9EB74-98FC-D24A-9A9A-FC74F8B291CF}" type="datetimeFigureOut">
              <a:rPr lang="en-DE" smtClean="0"/>
              <a:t>1/14/24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E3D4C-FACC-7C4D-B9F8-135433AA4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F66EB-2BE9-194D-AD39-A73695E8F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A2FB3-6D17-314A-8962-86B5EC233EA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39076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6D14F8-BBCD-C940-98A5-D7BF979B95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082628-29E2-5F46-9724-723214EBD4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E82EC-0CD6-FD47-B802-2C7E61176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9EB74-98FC-D24A-9A9A-FC74F8B291CF}" type="datetimeFigureOut">
              <a:rPr lang="en-DE" smtClean="0"/>
              <a:t>1/14/24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F8483-E97A-D245-AB83-F03EA733B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5F79D-BBF1-154C-81A1-BF6BC16EF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A2FB3-6D17-314A-8962-86B5EC233EA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15816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89354" y="1603375"/>
            <a:ext cx="10652369" cy="4114800"/>
          </a:xfrm>
        </p:spPr>
        <p:txBody>
          <a:bodyPr/>
          <a:lstStyle>
            <a:lvl3pPr marL="723882" indent="354004"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78964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C5D22-D935-BF49-AC64-5C3FAC819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95D71-6411-8147-A94D-07BAA11C9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571EE-CCA0-AB40-8A4F-52CADF431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9EB74-98FC-D24A-9A9A-FC74F8B291CF}" type="datetimeFigureOut">
              <a:rPr lang="en-DE" smtClean="0"/>
              <a:t>1/14/24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CC52B-9D8B-A34F-BEB6-93327FB1C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DC6DB-F58C-6140-B80C-EF8D2894A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A2FB3-6D17-314A-8962-86B5EC233EA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91251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7B217-BC94-C44B-A793-51EC72F1F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A366DF-876B-5245-9967-71807B4C7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F0698-1828-E040-BD78-C1D2BF63B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9EB74-98FC-D24A-9A9A-FC74F8B291CF}" type="datetimeFigureOut">
              <a:rPr lang="en-DE" smtClean="0"/>
              <a:t>1/14/24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030B3-BB0B-A54A-976C-1AFC74DD6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755DE-F8D0-F744-A43B-FDD67242A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A2FB3-6D17-314A-8962-86B5EC233EA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05689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AD2A1-36B6-664B-8B58-B000C8254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AB933-4E61-9A4B-897A-6497B4B4A1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07A9A1-61EB-4143-8080-14FC9EFCDE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6BFB00-9D3E-594E-A0AC-28C5509AD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9EB74-98FC-D24A-9A9A-FC74F8B291CF}" type="datetimeFigureOut">
              <a:rPr lang="en-DE" smtClean="0"/>
              <a:t>1/14/24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C358B6-6FA4-EC45-B782-D140E4DD8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9B71F2-B337-0D42-B7AF-B6D4E1555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A2FB3-6D17-314A-8962-86B5EC233EA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88666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DF44B-4258-FC41-A41A-19ED438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04AB27-333F-F642-A76E-E894BCDC0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318563-73CA-024B-8374-5AD3259F3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6671B0-E038-374D-A261-CC69DF8EAE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CF431A-991F-CB40-A868-1EEFF8C1B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3AFB7E-BD15-CC4E-86F3-C39838B37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9EB74-98FC-D24A-9A9A-FC74F8B291CF}" type="datetimeFigureOut">
              <a:rPr lang="en-DE" smtClean="0"/>
              <a:t>1/14/24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D376F3-EC20-9747-9A26-B210A8DA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244166-6272-2C4B-B9AF-2B7657544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A2FB3-6D17-314A-8962-86B5EC233EA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01669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A7C6D-FE37-CB4C-9682-46561B383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5FF682-DDFC-504A-91E5-E6B77888C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9EB74-98FC-D24A-9A9A-FC74F8B291CF}" type="datetimeFigureOut">
              <a:rPr lang="en-DE" smtClean="0"/>
              <a:t>1/14/24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FBAC77-287E-5043-B765-B24E14BCF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25CEB7-6B13-0F48-A4B4-091CCBAD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A2FB3-6D17-314A-8962-86B5EC233EA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47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D188EC-3A91-9E40-9B89-BE172796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9EB74-98FC-D24A-9A9A-FC74F8B291CF}" type="datetimeFigureOut">
              <a:rPr lang="en-DE" smtClean="0"/>
              <a:t>1/14/24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5D0ECE-B2F7-1A4F-8372-6D02F582B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049D6-F849-8046-A362-ECC33E72E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A2FB3-6D17-314A-8962-86B5EC233EA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40199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ED61D-9CFF-0F46-BFB6-0BB370E2A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A99A1-9B3F-7E4B-B3E0-4067D331E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2FA99E-A7F4-5D4E-9C1E-B22CB40BE2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4CB502-E5B6-6F45-B6B7-7BC99B3E0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9EB74-98FC-D24A-9A9A-FC74F8B291CF}" type="datetimeFigureOut">
              <a:rPr lang="en-DE" smtClean="0"/>
              <a:t>1/14/24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846F44-7B46-554A-A7F7-FE7213025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EA757A-E97C-3244-B05F-710F078CC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A2FB3-6D17-314A-8962-86B5EC233EA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72243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20126-D7F1-7340-9191-7CEDD6BFF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2F6D3E-6FA4-C943-B988-0BDF2DD361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42E14F-AE7A-134A-8FA4-B8C8E0079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9DF4E8-0FE5-B744-9504-A35343802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9EB74-98FC-D24A-9A9A-FC74F8B291CF}" type="datetimeFigureOut">
              <a:rPr lang="en-DE" smtClean="0"/>
              <a:t>1/14/24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ACCCF9-8ECA-D348-AD07-D846F5BE7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CC5FE-0229-6244-BB10-099DCD97A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A2FB3-6D17-314A-8962-86B5EC233EA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26961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33E31C-7A88-6A44-92A3-76E979F48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B40B6-8366-AE4D-A8CC-F905731A8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022F8-406A-034D-B89A-D1701495BA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9EB74-98FC-D24A-9A9A-FC74F8B291CF}" type="datetimeFigureOut">
              <a:rPr lang="en-DE" smtClean="0"/>
              <a:t>1/14/24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E79CF-B15B-2E45-9200-718121AA72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E3BF4-0F6A-DE4C-AE73-D44020DF3A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A2FB3-6D17-314A-8962-86B5EC233EA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683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fletchy.com/3-act-lesson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9cly-Ok4rE?feature=oembed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d5N5oLIyNM?feature=oembed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E5387-9220-0447-B64C-BD178A869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3112" y="166167"/>
            <a:ext cx="10515600" cy="932688"/>
          </a:xfrm>
        </p:spPr>
        <p:txBody>
          <a:bodyPr>
            <a:normAutofit/>
          </a:bodyPr>
          <a:lstStyle/>
          <a:p>
            <a:r>
              <a:rPr lang="en-DE" sz="4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Act Task</a:t>
            </a:r>
            <a:r>
              <a:rPr lang="en-US" sz="4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Shark Bait!</a:t>
            </a:r>
            <a:endParaRPr lang="en-DE" sz="48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24D4C2-15AB-B741-8E7E-C500DB4428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119" y="1289105"/>
            <a:ext cx="10515600" cy="420624"/>
          </a:xfrm>
        </p:spPr>
        <p:txBody>
          <a:bodyPr anchor="t">
            <a:normAutofit fontScale="25000" lnSpcReduction="20000"/>
          </a:bodyPr>
          <a:lstStyle/>
          <a:p>
            <a:endParaRPr lang="en-US" sz="12800"/>
          </a:p>
          <a:p>
            <a:endParaRPr lang="en-DE" sz="2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A4B339-8A12-CF09-3BB9-F9E4B05A65CB}"/>
              </a:ext>
            </a:extLst>
          </p:cNvPr>
          <p:cNvSpPr txBox="1"/>
          <p:nvPr/>
        </p:nvSpPr>
        <p:spPr>
          <a:xfrm>
            <a:off x="154816" y="5385502"/>
            <a:ext cx="411238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cs typeface="Calibri"/>
              </a:rPr>
              <a:t>Source: Graham Fletcher </a:t>
            </a:r>
            <a:r>
              <a:rPr lang="en-GB" sz="1400" dirty="0">
                <a:cs typeface="Calibri"/>
                <a:hlinkClick r:id="rId3"/>
              </a:rPr>
              <a:t>(Gfletchy) 3 Act Tasks </a:t>
            </a:r>
            <a:endParaRPr lang="en-GB" sz="1400" dirty="0"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5BA6B4-B07A-5177-E714-16BC92F63399}"/>
              </a:ext>
            </a:extLst>
          </p:cNvPr>
          <p:cNvSpPr/>
          <p:nvPr/>
        </p:nvSpPr>
        <p:spPr>
          <a:xfrm>
            <a:off x="3891895" y="1337749"/>
            <a:ext cx="7461905" cy="462217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chemeClr val="tx1"/>
                </a:solidFill>
              </a:rPr>
              <a:t>As you complete this learning engagement, think about:</a:t>
            </a:r>
          </a:p>
          <a:p>
            <a:endParaRPr lang="en-US" sz="1333" b="1" dirty="0">
              <a:solidFill>
                <a:schemeClr val="tx1"/>
              </a:solidFill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Which </a:t>
            </a:r>
            <a:r>
              <a:rPr lang="en-US" sz="2400" b="1" dirty="0">
                <a:solidFill>
                  <a:schemeClr val="tx1"/>
                </a:solidFill>
              </a:rPr>
              <a:t>thinking skills </a:t>
            </a:r>
            <a:r>
              <a:rPr lang="en-US" sz="2400" dirty="0">
                <a:solidFill>
                  <a:schemeClr val="tx1"/>
                </a:solidFill>
              </a:rPr>
              <a:t>are taught (explicitly or implicitly)?</a:t>
            </a:r>
          </a:p>
          <a:p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--&gt;  Refer to list in PYP: Principles into Practice</a:t>
            </a:r>
            <a:endParaRPr lang="en-US" sz="2400" dirty="0">
              <a:solidFill>
                <a:schemeClr val="tx1"/>
              </a:solidFill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How could this lesson be </a:t>
            </a:r>
            <a:r>
              <a:rPr lang="en-US" sz="2400" b="1" i="1" dirty="0">
                <a:solidFill>
                  <a:schemeClr val="tx1"/>
                </a:solidFill>
              </a:rPr>
              <a:t>scaffolded</a:t>
            </a:r>
            <a:r>
              <a:rPr lang="en-US" sz="2400" dirty="0">
                <a:solidFill>
                  <a:schemeClr val="tx1"/>
                </a:solidFill>
              </a:rPr>
              <a:t> to </a:t>
            </a:r>
            <a:r>
              <a:rPr lang="en-US" sz="2400" b="1" i="1" dirty="0">
                <a:solidFill>
                  <a:schemeClr val="tx1"/>
                </a:solidFill>
              </a:rPr>
              <a:t>support</a:t>
            </a:r>
            <a:r>
              <a:rPr lang="en-US" sz="2400" dirty="0">
                <a:solidFill>
                  <a:schemeClr val="tx1"/>
                </a:solidFill>
              </a:rPr>
              <a:t> some students thinking or </a:t>
            </a:r>
            <a:r>
              <a:rPr lang="en-US" sz="2400" b="1" i="1" dirty="0">
                <a:solidFill>
                  <a:schemeClr val="tx1"/>
                </a:solidFill>
              </a:rPr>
              <a:t>extended</a:t>
            </a:r>
            <a:r>
              <a:rPr lang="en-US" sz="2400" dirty="0">
                <a:solidFill>
                  <a:schemeClr val="tx1"/>
                </a:solidFill>
              </a:rPr>
              <a:t> to challenge other students thinking?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 descr="A cartoon shark holding a hook&#10;&#10;Description automatically generated">
            <a:extLst>
              <a:ext uri="{FF2B5EF4-FFF2-40B4-BE49-F238E27FC236}">
                <a16:creationId xmlns:a16="http://schemas.microsoft.com/office/drawing/2014/main" id="{26BAEF0F-92B9-E782-D6A5-B42D6B8B5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94" y="1499417"/>
            <a:ext cx="2920520" cy="356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74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17F7E4E-CC5A-6B18-3767-A69AA3272303}"/>
              </a:ext>
            </a:extLst>
          </p:cNvPr>
          <p:cNvSpPr txBox="1">
            <a:spLocks/>
          </p:cNvSpPr>
          <p:nvPr/>
        </p:nvSpPr>
        <p:spPr>
          <a:xfrm>
            <a:off x="366712" y="179436"/>
            <a:ext cx="11458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My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Favourite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Mistake</a:t>
            </a:r>
            <a:br>
              <a:rPr lang="en-DE" b="1">
                <a:solidFill>
                  <a:schemeClr val="accent6">
                    <a:lumMod val="75000"/>
                  </a:schemeClr>
                </a:solidFill>
              </a:rPr>
            </a:br>
            <a:endParaRPr lang="en-DE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1B011E-30E1-0722-24E6-0C8367515DF1}"/>
              </a:ext>
            </a:extLst>
          </p:cNvPr>
          <p:cNvSpPr txBox="1"/>
          <p:nvPr/>
        </p:nvSpPr>
        <p:spPr>
          <a:xfrm>
            <a:off x="8065383" y="1018258"/>
            <a:ext cx="38045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Vic says this worm is 8 cubes long.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Are they correct? What makes you say that?</a:t>
            </a:r>
          </a:p>
        </p:txBody>
      </p:sp>
      <p:pic>
        <p:nvPicPr>
          <p:cNvPr id="11" name="Picture 10" descr="A close up of a ear&#10;&#10;Description automatically generated">
            <a:extLst>
              <a:ext uri="{FF2B5EF4-FFF2-40B4-BE49-F238E27FC236}">
                <a16:creationId xmlns:a16="http://schemas.microsoft.com/office/drawing/2014/main" id="{994542B9-2461-95F9-815D-5C52A062F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6190" y="4996823"/>
            <a:ext cx="1512882" cy="1456884"/>
          </a:xfrm>
          <a:prstGeom prst="rect">
            <a:avLst/>
          </a:prstGeom>
        </p:spPr>
      </p:pic>
      <p:pic>
        <p:nvPicPr>
          <p:cNvPr id="12" name="Picture 11" descr="A person and person with speech bubbles&#10;&#10;Description automatically generated">
            <a:extLst>
              <a:ext uri="{FF2B5EF4-FFF2-40B4-BE49-F238E27FC236}">
                <a16:creationId xmlns:a16="http://schemas.microsoft.com/office/drawing/2014/main" id="{4F322217-9C2D-B128-9F49-C7E7172C6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2305" y="4981012"/>
            <a:ext cx="1485538" cy="1472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BBA3D4-8806-9446-DD2E-CF63059F9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3237" y="1956305"/>
            <a:ext cx="1352827" cy="14726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BE35ED-A2DA-7BE0-DF5A-22F6D62AD9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6017" y="1956305"/>
            <a:ext cx="1513970" cy="1529907"/>
          </a:xfrm>
          <a:prstGeom prst="rect">
            <a:avLst/>
          </a:prstGeom>
        </p:spPr>
      </p:pic>
      <p:pic>
        <p:nvPicPr>
          <p:cNvPr id="3" name="Picture 2" descr="A colorful plastic blocks next to a pink and blue stick&#10;&#10;Description automatically generated">
            <a:extLst>
              <a:ext uri="{FF2B5EF4-FFF2-40B4-BE49-F238E27FC236}">
                <a16:creationId xmlns:a16="http://schemas.microsoft.com/office/drawing/2014/main" id="{5B7E3B76-4713-CDED-6A3B-949831E3DD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374" y="1142999"/>
            <a:ext cx="7117662" cy="533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85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0D69A-5C21-AA4D-BD40-0DABDDC4D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819" y="230555"/>
            <a:ext cx="9965500" cy="6723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DE" sz="7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</a:t>
            </a:r>
            <a:r>
              <a:rPr lang="en-DE" sz="7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CFBAEA-DF59-814B-994B-E245604D0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7057" y="1104087"/>
            <a:ext cx="5157787" cy="823912"/>
          </a:xfrm>
        </p:spPr>
        <p:txBody>
          <a:bodyPr>
            <a:normAutofit/>
          </a:bodyPr>
          <a:lstStyle/>
          <a:p>
            <a:r>
              <a:rPr lang="en-DE" sz="4000"/>
              <a:t>Math</a:t>
            </a:r>
            <a:r>
              <a:rPr lang="en-US" sz="4000" dirty="0"/>
              <a:t>s</a:t>
            </a:r>
            <a:r>
              <a:rPr lang="en-DE" sz="4000"/>
              <a:t> Goal</a:t>
            </a:r>
            <a:endParaRPr lang="en-DE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3B75DD-E956-5149-9B53-043552D66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621" y="1917521"/>
            <a:ext cx="5316155" cy="3684588"/>
          </a:xfrm>
        </p:spPr>
        <p:txBody>
          <a:bodyPr>
            <a:normAutofit/>
          </a:bodyPr>
          <a:lstStyle/>
          <a:p>
            <a:r>
              <a:rPr lang="en-DE" dirty="0"/>
              <a:t>We are </a:t>
            </a:r>
            <a:r>
              <a:rPr lang="en-DE"/>
              <a:t>learning to</a:t>
            </a:r>
            <a:r>
              <a:rPr lang="en-US" dirty="0"/>
              <a:t> </a:t>
            </a:r>
            <a:r>
              <a:rPr lang="en-US" b="1" i="1" dirty="0">
                <a:solidFill>
                  <a:srgbClr val="0070C0"/>
                </a:solidFill>
              </a:rPr>
              <a:t>estimate</a:t>
            </a:r>
            <a:r>
              <a:rPr lang="en-US" dirty="0"/>
              <a:t> and find the </a:t>
            </a:r>
            <a:r>
              <a:rPr lang="en-US" b="1" i="1" dirty="0">
                <a:solidFill>
                  <a:srgbClr val="0070C0"/>
                </a:solidFill>
              </a:rPr>
              <a:t>length</a:t>
            </a:r>
            <a:r>
              <a:rPr lang="en-US" dirty="0"/>
              <a:t> of an object.</a:t>
            </a:r>
            <a:endParaRPr lang="en-DE" sz="2000" dirty="0">
              <a:sym typeface="Wingdings" pitchFamily="2" charset="2"/>
            </a:endParaRPr>
          </a:p>
          <a:p>
            <a:pPr marL="0" indent="0">
              <a:buNone/>
            </a:pPr>
            <a:endParaRPr lang="en-US" i="1" u="sng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DE" sz="4000" i="1" u="sng">
                <a:sym typeface="Wingdings" pitchFamily="2" charset="2"/>
              </a:rPr>
              <a:t>Inquiry Question</a:t>
            </a:r>
            <a:r>
              <a:rPr lang="en-DE" sz="4000">
                <a:sym typeface="Wingdings" pitchFamily="2" charset="2"/>
              </a:rPr>
              <a:t>:</a:t>
            </a:r>
            <a:endParaRPr lang="en-DE" sz="4000" dirty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r>
              <a:rPr lang="en-NZ" dirty="0">
                <a:sym typeface="Arial"/>
              </a:rPr>
              <a:t> How can we use cubes to find the length of an object?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0CA2B5-323D-624D-A1D5-E25F3ECC6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5" y="1179297"/>
            <a:ext cx="5183188" cy="823912"/>
          </a:xfrm>
        </p:spPr>
        <p:txBody>
          <a:bodyPr/>
          <a:lstStyle/>
          <a:p>
            <a:r>
              <a:rPr lang="en-DE" sz="4000"/>
              <a:t>ATL Skill </a:t>
            </a:r>
            <a:r>
              <a:rPr lang="en-DE" sz="4000" dirty="0"/>
              <a:t>Goals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4E5D44-AE70-7741-A91E-6EF215ABB5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4211" y="1954133"/>
            <a:ext cx="2516065" cy="561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DE" i="1" u="sng" dirty="0">
                <a:solidFill>
                  <a:srgbClr val="FF0000"/>
                </a:solidFill>
              </a:rPr>
              <a:t>Thinking Skills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ED6E73C7-68FF-3540-847B-C09F1EC56331}"/>
              </a:ext>
            </a:extLst>
          </p:cNvPr>
          <p:cNvSpPr txBox="1">
            <a:spLocks/>
          </p:cNvSpPr>
          <p:nvPr/>
        </p:nvSpPr>
        <p:spPr>
          <a:xfrm>
            <a:off x="6188875" y="4222456"/>
            <a:ext cx="3482903" cy="561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u="sng" dirty="0">
                <a:solidFill>
                  <a:srgbClr val="7030A0"/>
                </a:solidFill>
              </a:rPr>
              <a:t>Communication Skills</a:t>
            </a:r>
            <a:endParaRPr lang="en-DE" i="1" u="sng" dirty="0">
              <a:solidFill>
                <a:srgbClr val="7030A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9D88C1-93C7-5B4C-A9BF-57FD948A5769}"/>
              </a:ext>
            </a:extLst>
          </p:cNvPr>
          <p:cNvSpPr/>
          <p:nvPr/>
        </p:nvSpPr>
        <p:spPr>
          <a:xfrm>
            <a:off x="10132937" y="4012729"/>
            <a:ext cx="1480763" cy="449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AE76A7-9AB6-13E5-FBFD-B1CF86BDBDB5}"/>
              </a:ext>
            </a:extLst>
          </p:cNvPr>
          <p:cNvCxnSpPr>
            <a:cxnSpLocks/>
          </p:cNvCxnSpPr>
          <p:nvPr/>
        </p:nvCxnSpPr>
        <p:spPr>
          <a:xfrm>
            <a:off x="5890568" y="1104087"/>
            <a:ext cx="0" cy="5053616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B4BA93E-EFB3-FABF-7A0B-F461D1268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293" y="2372449"/>
            <a:ext cx="1845894" cy="187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6DA7D9-D7BF-0004-F7B2-D1284367D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274" y="2412079"/>
            <a:ext cx="1845894" cy="1832169"/>
          </a:xfrm>
          <a:prstGeom prst="rect">
            <a:avLst/>
          </a:prstGeom>
        </p:spPr>
      </p:pic>
      <p:pic>
        <p:nvPicPr>
          <p:cNvPr id="10" name="Picture 9" descr="A close up of a ear&#10;&#10;Description automatically generated">
            <a:extLst>
              <a:ext uri="{FF2B5EF4-FFF2-40B4-BE49-F238E27FC236}">
                <a16:creationId xmlns:a16="http://schemas.microsoft.com/office/drawing/2014/main" id="{0F700174-C724-850E-F276-5604E372A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433" y="4701959"/>
            <a:ext cx="1804283" cy="1788820"/>
          </a:xfrm>
          <a:prstGeom prst="rect">
            <a:avLst/>
          </a:prstGeom>
        </p:spPr>
      </p:pic>
      <p:pic>
        <p:nvPicPr>
          <p:cNvPr id="11" name="Picture 10" descr="A person and person with speech bubbles&#10;&#10;Description automatically generated">
            <a:extLst>
              <a:ext uri="{FF2B5EF4-FFF2-40B4-BE49-F238E27FC236}">
                <a16:creationId xmlns:a16="http://schemas.microsoft.com/office/drawing/2014/main" id="{D79E230C-01BB-1A81-EF17-3247DC12DB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8274" y="4727764"/>
            <a:ext cx="1804419" cy="1788820"/>
          </a:xfrm>
          <a:prstGeom prst="rect">
            <a:avLst/>
          </a:prstGeom>
        </p:spPr>
      </p:pic>
      <p:pic>
        <p:nvPicPr>
          <p:cNvPr id="13" name="Picture 12" descr="A group of colorful blocks&#10;&#10;Description automatically generated with medium confidence">
            <a:extLst>
              <a:ext uri="{FF2B5EF4-FFF2-40B4-BE49-F238E27FC236}">
                <a16:creationId xmlns:a16="http://schemas.microsoft.com/office/drawing/2014/main" id="{60F693AC-EA9B-1AB8-805E-95FD492659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4063" y="4836772"/>
            <a:ext cx="3090443" cy="183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18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hape&#10;&#10;Description automatically generated">
            <a:extLst>
              <a:ext uri="{FF2B5EF4-FFF2-40B4-BE49-F238E27FC236}">
                <a16:creationId xmlns:a16="http://schemas.microsoft.com/office/drawing/2014/main" id="{127CA11F-F569-2141-B5A9-31B94C2705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80693"/>
            <a:ext cx="9189567" cy="67773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57EEAE-ED25-85AF-3B17-4F8AAEFFA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62" y="2492787"/>
            <a:ext cx="2137724" cy="21677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35CCC6-7C09-7B27-0106-E75DB0178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962" y="4655478"/>
            <a:ext cx="2137724" cy="2121829"/>
          </a:xfrm>
          <a:prstGeom prst="rect">
            <a:avLst/>
          </a:prstGeom>
        </p:spPr>
      </p:pic>
      <p:pic>
        <p:nvPicPr>
          <p:cNvPr id="7" name="Picture 6" descr="A red square with white text&#10;&#10;Description automatically generated">
            <a:extLst>
              <a:ext uri="{FF2B5EF4-FFF2-40B4-BE49-F238E27FC236}">
                <a16:creationId xmlns:a16="http://schemas.microsoft.com/office/drawing/2014/main" id="{BE21C19E-EC3C-AAB3-BE29-A118C5E73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777" y="80693"/>
            <a:ext cx="2412094" cy="241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24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hape&#10;&#10;Description automatically generated">
            <a:extLst>
              <a:ext uri="{FF2B5EF4-FFF2-40B4-BE49-F238E27FC236}">
                <a16:creationId xmlns:a16="http://schemas.microsoft.com/office/drawing/2014/main" id="{127CA11F-F569-2141-B5A9-31B94C2705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80693"/>
            <a:ext cx="9189567" cy="6777307"/>
          </a:xfrm>
          <a:prstGeom prst="rect">
            <a:avLst/>
          </a:prstGeom>
        </p:spPr>
      </p:pic>
      <p:pic>
        <p:nvPicPr>
          <p:cNvPr id="3" name="Picture 2" descr="A close up of a ear&#10;&#10;Description automatically generated">
            <a:extLst>
              <a:ext uri="{FF2B5EF4-FFF2-40B4-BE49-F238E27FC236}">
                <a16:creationId xmlns:a16="http://schemas.microsoft.com/office/drawing/2014/main" id="{857DAE71-B770-E137-EA95-486F65083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45" y="4783571"/>
            <a:ext cx="2171407" cy="1993736"/>
          </a:xfrm>
          <a:prstGeom prst="rect">
            <a:avLst/>
          </a:prstGeom>
        </p:spPr>
      </p:pic>
      <p:pic>
        <p:nvPicPr>
          <p:cNvPr id="8" name="Picture 7" descr="A person and person with speech bubbles&#10;&#10;Description automatically generated">
            <a:extLst>
              <a:ext uri="{FF2B5EF4-FFF2-40B4-BE49-F238E27FC236}">
                <a16:creationId xmlns:a16="http://schemas.microsoft.com/office/drawing/2014/main" id="{081D1E50-2E2B-A032-FA84-B24E87B31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746" y="2599223"/>
            <a:ext cx="2171407" cy="2152634"/>
          </a:xfrm>
          <a:prstGeom prst="rect">
            <a:avLst/>
          </a:prstGeom>
        </p:spPr>
      </p:pic>
      <p:pic>
        <p:nvPicPr>
          <p:cNvPr id="10" name="Picture 9" descr="A purple square with white text&#10;&#10;Description automatically generated">
            <a:extLst>
              <a:ext uri="{FF2B5EF4-FFF2-40B4-BE49-F238E27FC236}">
                <a16:creationId xmlns:a16="http://schemas.microsoft.com/office/drawing/2014/main" id="{EB6E044F-5C71-6637-D8F0-837B7A549D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384" y="80693"/>
            <a:ext cx="2486816" cy="248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7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8697" y="75893"/>
            <a:ext cx="6520955" cy="716100"/>
          </a:xfrm>
        </p:spPr>
        <p:txBody>
          <a:bodyPr/>
          <a:lstStyle/>
          <a:p>
            <a:r>
              <a:rPr lang="en-US" sz="3600" dirty="0"/>
              <a:t>Learning Intentions “Split Screen”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064680"/>
              </p:ext>
            </p:extLst>
          </p:nvPr>
        </p:nvGraphicFramePr>
        <p:xfrm>
          <a:off x="358698" y="791993"/>
          <a:ext cx="11474604" cy="5913120"/>
        </p:xfrm>
        <a:graphic>
          <a:graphicData uri="http://schemas.openxmlformats.org/drawingml/2006/table">
            <a:tbl>
              <a:tblPr firstRow="1" bandRow="1"/>
              <a:tblGrid>
                <a:gridCol w="57373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373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61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Mathematical Content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rgbClr val="0070C0"/>
                          </a:solidFill>
                        </a:rPr>
                        <a:t>What</a:t>
                      </a:r>
                      <a:r>
                        <a:rPr lang="en-US" sz="1900" baseline="0" dirty="0">
                          <a:solidFill>
                            <a:srgbClr val="0070C0"/>
                          </a:solidFill>
                        </a:rPr>
                        <a:t> should students </a:t>
                      </a:r>
                      <a:r>
                        <a:rPr lang="en-US" sz="1900" i="1" u="sng" baseline="0" dirty="0">
                          <a:solidFill>
                            <a:srgbClr val="0070C0"/>
                          </a:solidFill>
                        </a:rPr>
                        <a:t>know</a:t>
                      </a:r>
                      <a:r>
                        <a:rPr lang="en-US" sz="1900" i="0" u="none" baseline="0" dirty="0">
                          <a:solidFill>
                            <a:srgbClr val="0070C0"/>
                          </a:solidFill>
                        </a:rPr>
                        <a:t> and</a:t>
                      </a:r>
                      <a:r>
                        <a:rPr lang="en-US" sz="1900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900" b="0" i="1" u="sng" baseline="0" dirty="0">
                          <a:solidFill>
                            <a:srgbClr val="0070C0"/>
                          </a:solidFill>
                        </a:rPr>
                        <a:t>understand</a:t>
                      </a:r>
                      <a:r>
                        <a:rPr lang="en-US" sz="1900" i="0" u="none" baseline="0" dirty="0">
                          <a:solidFill>
                            <a:srgbClr val="0070C0"/>
                          </a:solidFill>
                        </a:rPr>
                        <a:t> in mathematics</a:t>
                      </a:r>
                      <a:r>
                        <a:rPr lang="en-US" sz="1900" baseline="0" dirty="0">
                          <a:solidFill>
                            <a:srgbClr val="0070C0"/>
                          </a:solidFill>
                        </a:rPr>
                        <a:t>? </a:t>
                      </a:r>
                      <a:endParaRPr lang="en-US" sz="19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baseline="0" dirty="0">
                          <a:solidFill>
                            <a:schemeClr val="tx1"/>
                          </a:solidFill>
                        </a:rPr>
                        <a:t>Learning Skills &amp; Dispositions</a:t>
                      </a:r>
                    </a:p>
                    <a:p>
                      <a:pPr algn="ctr"/>
                      <a:r>
                        <a:rPr lang="en-US" sz="1900" b="0" dirty="0">
                          <a:solidFill>
                            <a:srgbClr val="0070C0"/>
                          </a:solidFill>
                        </a:rPr>
                        <a:t>What</a:t>
                      </a:r>
                      <a:r>
                        <a:rPr lang="en-US" sz="1900" b="0" baseline="0" dirty="0">
                          <a:solidFill>
                            <a:srgbClr val="0070C0"/>
                          </a:solidFill>
                        </a:rPr>
                        <a:t> should students </a:t>
                      </a:r>
                      <a:r>
                        <a:rPr lang="en-US" sz="1900" b="0" i="1" u="sng" baseline="0" dirty="0">
                          <a:solidFill>
                            <a:srgbClr val="0070C0"/>
                          </a:solidFill>
                        </a:rPr>
                        <a:t>be able to do</a:t>
                      </a:r>
                      <a:r>
                        <a:rPr lang="en-US" sz="1900" b="0" baseline="0" dirty="0">
                          <a:solidFill>
                            <a:srgbClr val="0070C0"/>
                          </a:solidFill>
                        </a:rPr>
                        <a:t>? </a:t>
                      </a:r>
                    </a:p>
                    <a:p>
                      <a:pPr algn="ctr"/>
                      <a:r>
                        <a:rPr lang="en-US" sz="1900" b="0" i="1" u="sng" baseline="0" dirty="0">
                          <a:solidFill>
                            <a:srgbClr val="0070C0"/>
                          </a:solidFill>
                        </a:rPr>
                        <a:t>How</a:t>
                      </a:r>
                      <a:r>
                        <a:rPr lang="en-US" sz="1900" b="0" baseline="0" dirty="0">
                          <a:solidFill>
                            <a:srgbClr val="0070C0"/>
                          </a:solidFill>
                        </a:rPr>
                        <a:t> should they be able to do it?</a:t>
                      </a:r>
                      <a:endParaRPr lang="en-US" sz="1900" b="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0">
                <a:tc>
                  <a:txBody>
                    <a:bodyPr/>
                    <a:lstStyle/>
                    <a:p>
                      <a:r>
                        <a:rPr lang="en-US" sz="2100" b="1" dirty="0"/>
                        <a:t>Phase 1/</a:t>
                      </a:r>
                      <a:r>
                        <a:rPr lang="en-US" sz="2100" b="1"/>
                        <a:t>Year 1 </a:t>
                      </a:r>
                      <a:r>
                        <a:rPr lang="en-US" sz="1800" b="0" dirty="0"/>
                        <a:t>(NZ, 2023)</a:t>
                      </a:r>
                    </a:p>
                    <a:p>
                      <a:pPr rtl="0"/>
                      <a:r>
                        <a:rPr lang="en-NZ" sz="2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Measurement</a:t>
                      </a:r>
                    </a:p>
                    <a:p>
                      <a:pPr marL="342900" indent="-342900" rtl="0">
                        <a:buFont typeface="Arial" panose="020B0604020202020204" pitchFamily="34" charset="0"/>
                        <a:buChar char="•"/>
                      </a:pPr>
                      <a:r>
                        <a:rPr lang="en-NZ" sz="2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Estimate and use a standard informal unit repeatedly to measure the length of an object </a:t>
                      </a:r>
                      <a:r>
                        <a:rPr lang="en-NZ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(p. 9)</a:t>
                      </a:r>
                      <a:endParaRPr lang="en-NZ" sz="1400" b="0" i="0" u="none" strike="noStrike" kern="1200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800100" lvl="1" indent="-342900" rtl="0">
                        <a:buFont typeface="Wingdings" pitchFamily="2" charset="2"/>
                        <a:buChar char="Ø"/>
                      </a:pPr>
                      <a:r>
                        <a:rPr lang="en-NZ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NZ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easuring starts at the beginning of the object being measured</a:t>
                      </a:r>
                    </a:p>
                    <a:p>
                      <a:pPr marL="800100" lvl="1" indent="-342900" rtl="0">
                        <a:buFont typeface="Wingdings" pitchFamily="2" charset="2"/>
                        <a:buChar char="Ø"/>
                      </a:pPr>
                      <a:r>
                        <a:rPr lang="en-NZ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size of the measurement unit must remain the same </a:t>
                      </a:r>
                    </a:p>
                    <a:p>
                      <a:pPr marL="800100" lvl="1" indent="-342900" rtl="0">
                        <a:buFont typeface="Wingdings" pitchFamily="2" charset="2"/>
                        <a:buChar char="Ø"/>
                      </a:pPr>
                      <a:r>
                        <a:rPr lang="en-NZ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measurement units are repeated with no gaps or overlaps </a:t>
                      </a:r>
                    </a:p>
                    <a:p>
                      <a:pPr marL="800100" lvl="1" indent="-342900" rtl="0">
                        <a:buFont typeface="Wingdings" pitchFamily="2" charset="2"/>
                        <a:buChar char="Ø"/>
                      </a:pPr>
                      <a:r>
                        <a:rPr lang="en-NZ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measurement is the total number of units used</a:t>
                      </a:r>
                    </a:p>
                    <a:p>
                      <a:pPr marL="800100" lvl="1" indent="-342900" rtl="0">
                        <a:buFont typeface="Wingdings" pitchFamily="2" charset="2"/>
                        <a:buChar char="Ø"/>
                      </a:pPr>
                      <a:endParaRPr lang="en-NZ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 rtl="0">
                        <a:buFontTx/>
                        <a:buNone/>
                      </a:pPr>
                      <a:r>
                        <a:rPr lang="en-NZ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 &amp; Algebra</a:t>
                      </a:r>
                      <a:endParaRPr lang="en-NZ" sz="2000" b="1" dirty="0">
                        <a:effectLst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NZ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recall addition facts to 20 (p. 9)</a:t>
                      </a:r>
                      <a:endParaRPr lang="en-NZ" sz="1600" dirty="0">
                        <a:effectLst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NZ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group, partition, and recombine whole numbers up to 100 (p. 13)</a:t>
                      </a:r>
                      <a:endParaRPr lang="en-NZ" sz="1600" dirty="0"/>
                    </a:p>
                    <a:p>
                      <a:pPr marL="285750" indent="-285750" rtl="0">
                        <a:buFont typeface="Arial" panose="020B0604020202020204" pitchFamily="34" charset="0"/>
                        <a:buChar char="•"/>
                      </a:pPr>
                      <a:endParaRPr lang="en-NZ" sz="1500" b="1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b="1" dirty="0"/>
                        <a:t>ATL Skills in the PYP (Early Years)</a:t>
                      </a:r>
                      <a:endParaRPr lang="en-US" sz="1900" b="1" dirty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r>
                        <a:rPr lang="en-US" sz="1900" b="1" dirty="0">
                          <a:solidFill>
                            <a:srgbClr val="FF0000"/>
                          </a:solidFill>
                        </a:rPr>
                        <a:t>Thinking Skills</a:t>
                      </a:r>
                      <a:endParaRPr lang="en-US" sz="1900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Critical—observe carefully, organize information, test strategies or ideas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Reflection—identify strengths and areas for improvement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2000" b="1" dirty="0">
                          <a:solidFill>
                            <a:srgbClr val="FFC000"/>
                          </a:solidFill>
                        </a:rPr>
                        <a:t>Research Skills—Information Literacy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</a:rPr>
                        <a:t>Observe and notice details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</a:rPr>
                        <a:t>Record observations 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</a:rPr>
                        <a:t>Present information in a variety of modalities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1900" b="1" dirty="0">
                          <a:solidFill>
                            <a:srgbClr val="7030A0"/>
                          </a:solidFill>
                        </a:rPr>
                        <a:t>Communication Skills—Exchanging Information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</a:rPr>
                        <a:t>Listen actively and respectfully to others’ ideas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</a:rPr>
                        <a:t>Express oneself using words and sentences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</a:rPr>
                        <a:t>Negotiate ideas and knowledge with peers and teachers</a:t>
                      </a:r>
                      <a:endParaRPr 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7C2AC98-8FFE-F906-339B-5F36FDA05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1642" y="1833201"/>
            <a:ext cx="702155" cy="7120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357E39-68F4-AEFB-1F9D-F5A7C0193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4801" y="1833202"/>
            <a:ext cx="717342" cy="712008"/>
          </a:xfrm>
          <a:prstGeom prst="rect">
            <a:avLst/>
          </a:prstGeom>
        </p:spPr>
      </p:pic>
      <p:pic>
        <p:nvPicPr>
          <p:cNvPr id="8" name="Picture 7" descr="A close up of a ear&#10;&#10;Description automatically generated">
            <a:extLst>
              <a:ext uri="{FF2B5EF4-FFF2-40B4-BE49-F238E27FC236}">
                <a16:creationId xmlns:a16="http://schemas.microsoft.com/office/drawing/2014/main" id="{BC64AF59-3A88-BDB7-BDFA-A53D761FE2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6508" y="6011366"/>
            <a:ext cx="727417" cy="721183"/>
          </a:xfrm>
          <a:prstGeom prst="rect">
            <a:avLst/>
          </a:prstGeom>
        </p:spPr>
      </p:pic>
      <p:pic>
        <p:nvPicPr>
          <p:cNvPr id="9" name="Picture 8" descr="A person and person with speech bubbles&#10;&#10;Description automatically generated">
            <a:extLst>
              <a:ext uri="{FF2B5EF4-FFF2-40B4-BE49-F238E27FC236}">
                <a16:creationId xmlns:a16="http://schemas.microsoft.com/office/drawing/2014/main" id="{DDE2E83F-32A9-6150-3A91-A0013B5B96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2645" y="6011366"/>
            <a:ext cx="713915" cy="707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A7A9F8-68B4-48D2-8E7D-215300EC4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8291" y="3586419"/>
            <a:ext cx="743852" cy="7489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84EB81-72A1-2570-AF5F-5A678F5F0C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22144" y="3586419"/>
            <a:ext cx="801152" cy="81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31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0D69A-5C21-AA4D-BD40-0DABDDC4D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819" y="230555"/>
            <a:ext cx="9965500" cy="6723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DE" sz="7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</a:t>
            </a:r>
            <a:r>
              <a:rPr lang="en-DE" sz="7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CFBAEA-DF59-814B-994B-E245604D0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7057" y="1104087"/>
            <a:ext cx="5157787" cy="823912"/>
          </a:xfrm>
        </p:spPr>
        <p:txBody>
          <a:bodyPr>
            <a:normAutofit/>
          </a:bodyPr>
          <a:lstStyle/>
          <a:p>
            <a:r>
              <a:rPr lang="en-DE" sz="4000"/>
              <a:t>Math</a:t>
            </a:r>
            <a:r>
              <a:rPr lang="en-US" sz="4000" dirty="0"/>
              <a:t>s</a:t>
            </a:r>
            <a:r>
              <a:rPr lang="en-DE" sz="4000"/>
              <a:t> Goal</a:t>
            </a:r>
            <a:endParaRPr lang="en-DE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3B75DD-E956-5149-9B53-043552D66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621" y="1917521"/>
            <a:ext cx="5316155" cy="3684588"/>
          </a:xfrm>
        </p:spPr>
        <p:txBody>
          <a:bodyPr>
            <a:normAutofit/>
          </a:bodyPr>
          <a:lstStyle/>
          <a:p>
            <a:r>
              <a:rPr lang="en-DE" dirty="0"/>
              <a:t>We are </a:t>
            </a:r>
            <a:r>
              <a:rPr lang="en-DE"/>
              <a:t>learning to</a:t>
            </a:r>
            <a:r>
              <a:rPr lang="en-US" dirty="0"/>
              <a:t> </a:t>
            </a:r>
            <a:r>
              <a:rPr lang="en-US" b="1" i="1" dirty="0">
                <a:solidFill>
                  <a:srgbClr val="0070C0"/>
                </a:solidFill>
              </a:rPr>
              <a:t>estimate</a:t>
            </a:r>
            <a:r>
              <a:rPr lang="en-US" dirty="0"/>
              <a:t> and find the </a:t>
            </a:r>
            <a:r>
              <a:rPr lang="en-US" b="1" i="1" dirty="0">
                <a:solidFill>
                  <a:srgbClr val="0070C0"/>
                </a:solidFill>
              </a:rPr>
              <a:t>length</a:t>
            </a:r>
            <a:r>
              <a:rPr lang="en-US" dirty="0"/>
              <a:t> of an object.</a:t>
            </a:r>
            <a:endParaRPr lang="en-DE" sz="2000" dirty="0">
              <a:sym typeface="Wingdings" pitchFamily="2" charset="2"/>
            </a:endParaRPr>
          </a:p>
          <a:p>
            <a:pPr marL="0" indent="0">
              <a:buNone/>
            </a:pPr>
            <a:endParaRPr lang="en-US" i="1" u="sng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DE" sz="4000" i="1" u="sng">
                <a:sym typeface="Wingdings" pitchFamily="2" charset="2"/>
              </a:rPr>
              <a:t>Inquiry Question</a:t>
            </a:r>
            <a:r>
              <a:rPr lang="en-DE" sz="4000">
                <a:sym typeface="Wingdings" pitchFamily="2" charset="2"/>
              </a:rPr>
              <a:t>:</a:t>
            </a:r>
            <a:endParaRPr lang="en-DE" sz="4000" dirty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r>
              <a:rPr lang="en-NZ" dirty="0">
                <a:sym typeface="Arial"/>
              </a:rPr>
              <a:t> How can we use cubes to find the length of an object?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0CA2B5-323D-624D-A1D5-E25F3ECC6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5" y="1179297"/>
            <a:ext cx="5183188" cy="823912"/>
          </a:xfrm>
        </p:spPr>
        <p:txBody>
          <a:bodyPr/>
          <a:lstStyle/>
          <a:p>
            <a:r>
              <a:rPr lang="en-DE" sz="4000"/>
              <a:t>ATL Skill </a:t>
            </a:r>
            <a:r>
              <a:rPr lang="en-DE" sz="4000" dirty="0"/>
              <a:t>Goals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4E5D44-AE70-7741-A91E-6EF215ABB5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4211" y="1954133"/>
            <a:ext cx="2516065" cy="561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DE" i="1" u="sng" dirty="0">
                <a:solidFill>
                  <a:srgbClr val="FF0000"/>
                </a:solidFill>
              </a:rPr>
              <a:t>Thinking Skills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ED6E73C7-68FF-3540-847B-C09F1EC56331}"/>
              </a:ext>
            </a:extLst>
          </p:cNvPr>
          <p:cNvSpPr txBox="1">
            <a:spLocks/>
          </p:cNvSpPr>
          <p:nvPr/>
        </p:nvSpPr>
        <p:spPr>
          <a:xfrm>
            <a:off x="6188875" y="4222456"/>
            <a:ext cx="3482903" cy="561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u="sng" dirty="0">
                <a:solidFill>
                  <a:srgbClr val="7030A0"/>
                </a:solidFill>
              </a:rPr>
              <a:t>Communication Skills</a:t>
            </a:r>
            <a:endParaRPr lang="en-DE" i="1" u="sng" dirty="0">
              <a:solidFill>
                <a:srgbClr val="7030A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9D88C1-93C7-5B4C-A9BF-57FD948A5769}"/>
              </a:ext>
            </a:extLst>
          </p:cNvPr>
          <p:cNvSpPr/>
          <p:nvPr/>
        </p:nvSpPr>
        <p:spPr>
          <a:xfrm>
            <a:off x="10132937" y="4012729"/>
            <a:ext cx="1480763" cy="449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AE76A7-9AB6-13E5-FBFD-B1CF86BDBDB5}"/>
              </a:ext>
            </a:extLst>
          </p:cNvPr>
          <p:cNvCxnSpPr>
            <a:cxnSpLocks/>
          </p:cNvCxnSpPr>
          <p:nvPr/>
        </p:nvCxnSpPr>
        <p:spPr>
          <a:xfrm>
            <a:off x="5890568" y="1104087"/>
            <a:ext cx="0" cy="5053616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B4BA93E-EFB3-FABF-7A0B-F461D1268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293" y="2372449"/>
            <a:ext cx="1845894" cy="187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6DA7D9-D7BF-0004-F7B2-D1284367D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274" y="2412079"/>
            <a:ext cx="1845894" cy="1832169"/>
          </a:xfrm>
          <a:prstGeom prst="rect">
            <a:avLst/>
          </a:prstGeom>
        </p:spPr>
      </p:pic>
      <p:pic>
        <p:nvPicPr>
          <p:cNvPr id="10" name="Picture 9" descr="A close up of a ear&#10;&#10;Description automatically generated">
            <a:extLst>
              <a:ext uri="{FF2B5EF4-FFF2-40B4-BE49-F238E27FC236}">
                <a16:creationId xmlns:a16="http://schemas.microsoft.com/office/drawing/2014/main" id="{0F700174-C724-850E-F276-5604E372A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433" y="4701959"/>
            <a:ext cx="1804283" cy="1788820"/>
          </a:xfrm>
          <a:prstGeom prst="rect">
            <a:avLst/>
          </a:prstGeom>
        </p:spPr>
      </p:pic>
      <p:pic>
        <p:nvPicPr>
          <p:cNvPr id="11" name="Picture 10" descr="A person and person with speech bubbles&#10;&#10;Description automatically generated">
            <a:extLst>
              <a:ext uri="{FF2B5EF4-FFF2-40B4-BE49-F238E27FC236}">
                <a16:creationId xmlns:a16="http://schemas.microsoft.com/office/drawing/2014/main" id="{D79E230C-01BB-1A81-EF17-3247DC12DB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8274" y="4727764"/>
            <a:ext cx="1804419" cy="1788820"/>
          </a:xfrm>
          <a:prstGeom prst="rect">
            <a:avLst/>
          </a:prstGeom>
        </p:spPr>
      </p:pic>
      <p:pic>
        <p:nvPicPr>
          <p:cNvPr id="13" name="Picture 12" descr="A group of colorful blocks&#10;&#10;Description automatically generated with medium confidence">
            <a:extLst>
              <a:ext uri="{FF2B5EF4-FFF2-40B4-BE49-F238E27FC236}">
                <a16:creationId xmlns:a16="http://schemas.microsoft.com/office/drawing/2014/main" id="{60F693AC-EA9B-1AB8-805E-95FD492659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4063" y="4836772"/>
            <a:ext cx="3090443" cy="183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80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32268-F84F-284E-9FA4-435C25514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93331" y="0"/>
            <a:ext cx="10515600" cy="1325563"/>
          </a:xfrm>
        </p:spPr>
        <p:txBody>
          <a:bodyPr/>
          <a:lstStyle/>
          <a:p>
            <a:pPr algn="ctr"/>
            <a:r>
              <a:rPr lang="en-DE" b="1" dirty="0">
                <a:solidFill>
                  <a:srgbClr val="0070C0"/>
                </a:solidFill>
              </a:rPr>
              <a:t>Act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767DE-01C4-FB46-9A3E-F023A5FDE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71425"/>
            <a:ext cx="2928938" cy="57151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DE" dirty="0"/>
              <a:t> </a:t>
            </a:r>
          </a:p>
          <a:p>
            <a:pPr marL="0" indent="0" algn="ctr">
              <a:buNone/>
            </a:pPr>
            <a:r>
              <a:rPr lang="en-DE" sz="2400" dirty="0"/>
              <a:t>What do you </a:t>
            </a:r>
            <a:r>
              <a:rPr lang="en-DE" sz="2400" b="1" dirty="0"/>
              <a:t>notice</a:t>
            </a:r>
            <a:r>
              <a:rPr lang="en-DE" sz="2400" dirty="0"/>
              <a:t>?</a:t>
            </a:r>
          </a:p>
          <a:p>
            <a:pPr marL="0" indent="0" algn="ctr">
              <a:buNone/>
            </a:pPr>
            <a:endParaRPr lang="en-DE" sz="2400" dirty="0"/>
          </a:p>
          <a:p>
            <a:pPr marL="0" indent="0" algn="ctr">
              <a:buNone/>
            </a:pPr>
            <a:endParaRPr lang="en-DE" sz="2400" dirty="0"/>
          </a:p>
          <a:p>
            <a:pPr marL="0" indent="0" algn="ctr">
              <a:buNone/>
            </a:pPr>
            <a:endParaRPr lang="en-DE" sz="2400" dirty="0"/>
          </a:p>
          <a:p>
            <a:pPr marL="0" indent="0" algn="ctr">
              <a:buNone/>
            </a:pPr>
            <a:endParaRPr lang="en-DE" sz="2400" dirty="0"/>
          </a:p>
          <a:p>
            <a:pPr marL="0" indent="0" algn="ctr">
              <a:buNone/>
            </a:pPr>
            <a:endParaRPr lang="en-DE" sz="2400" dirty="0"/>
          </a:p>
          <a:p>
            <a:pPr marL="0" indent="0" algn="ctr">
              <a:buNone/>
            </a:pPr>
            <a:r>
              <a:rPr lang="en-DE" sz="2400" dirty="0"/>
              <a:t>What </a:t>
            </a:r>
            <a:r>
              <a:rPr lang="en-DE" sz="2400" b="1" dirty="0"/>
              <a:t>questions</a:t>
            </a:r>
            <a:r>
              <a:rPr lang="en-DE" sz="2400" dirty="0"/>
              <a:t> do you have?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A5C2DD-E799-2C4A-A4A6-CBB21E7E2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93" y="1408114"/>
            <a:ext cx="2127552" cy="2157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92FBE5-F393-1E4C-9FD3-9BA7E2399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610" y="4572175"/>
            <a:ext cx="2142635" cy="2157412"/>
          </a:xfrm>
          <a:prstGeom prst="rect">
            <a:avLst/>
          </a:prstGeom>
        </p:spPr>
      </p:pic>
      <p:pic>
        <p:nvPicPr>
          <p:cNvPr id="7" name="Online Media 6" descr="Act 1 Shark Bait">
            <a:hlinkClick r:id="" action="ppaction://media"/>
            <a:extLst>
              <a:ext uri="{FF2B5EF4-FFF2-40B4-BE49-F238E27FC236}">
                <a16:creationId xmlns:a16="http://schemas.microsoft.com/office/drawing/2014/main" id="{168C4014-06FA-463C-1533-37E6BE5B630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944021" y="1263510"/>
            <a:ext cx="9000210" cy="508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7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67D8F-FC19-9743-A0FA-3E1B945AF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60" y="496532"/>
            <a:ext cx="11458575" cy="1325563"/>
          </a:xfrm>
        </p:spPr>
        <p:txBody>
          <a:bodyPr>
            <a:noAutofit/>
          </a:bodyPr>
          <a:lstStyle/>
          <a:p>
            <a:pPr algn="ctr"/>
            <a:r>
              <a:rPr lang="en-DE" b="1">
                <a:solidFill>
                  <a:schemeClr val="accent6">
                    <a:lumMod val="75000"/>
                  </a:schemeClr>
                </a:solidFill>
              </a:rPr>
              <a:t>How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long is the worm</a:t>
            </a:r>
            <a:r>
              <a:rPr lang="en-DE" b="1">
                <a:solidFill>
                  <a:schemeClr val="accent6">
                    <a:lumMod val="75000"/>
                  </a:schemeClr>
                </a:solidFill>
              </a:rPr>
              <a:t>?</a:t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How can we use the cubes to find the length?</a:t>
            </a:r>
            <a:br>
              <a:rPr lang="en-DE" b="1" dirty="0">
                <a:solidFill>
                  <a:schemeClr val="accent6">
                    <a:lumMod val="75000"/>
                  </a:schemeClr>
                </a:solidFill>
              </a:rPr>
            </a:br>
            <a:endParaRPr lang="en-DE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99391-27D1-7E42-8D34-BCECAFD37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0555" y="1822017"/>
            <a:ext cx="6668429" cy="49409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b="1" dirty="0"/>
          </a:p>
          <a:p>
            <a:pPr marL="0" indent="0">
              <a:buNone/>
            </a:pPr>
            <a:r>
              <a:rPr lang="en-US" sz="4000" b="1" dirty="0"/>
              <a:t>Turn &amp; Talk</a:t>
            </a:r>
            <a:endParaRPr lang="en-DE" sz="4000" b="1"/>
          </a:p>
          <a:p>
            <a:pPr marL="0" indent="0">
              <a:buNone/>
            </a:pPr>
            <a:endParaRPr lang="en-US" sz="4000" b="1" dirty="0"/>
          </a:p>
          <a:p>
            <a:pPr marL="0" indent="0">
              <a:buNone/>
            </a:pPr>
            <a:r>
              <a:rPr lang="en-DE" sz="4000" b="1"/>
              <a:t>Estimate</a:t>
            </a:r>
            <a:endParaRPr lang="en-DE" sz="4000" b="1" dirty="0"/>
          </a:p>
          <a:p>
            <a:r>
              <a:rPr lang="en-DE" sz="3200" dirty="0"/>
              <a:t>Too </a:t>
            </a:r>
            <a:r>
              <a:rPr lang="en-DE" sz="3200" dirty="0">
                <a:solidFill>
                  <a:schemeClr val="accent6">
                    <a:lumMod val="75000"/>
                  </a:schemeClr>
                </a:solidFill>
              </a:rPr>
              <a:t>low</a:t>
            </a:r>
            <a:r>
              <a:rPr lang="en-DE" sz="3200" dirty="0"/>
              <a:t>?</a:t>
            </a:r>
          </a:p>
          <a:p>
            <a:r>
              <a:rPr lang="en-DE" sz="3200" dirty="0"/>
              <a:t>Too </a:t>
            </a:r>
            <a:r>
              <a:rPr lang="en-DE" sz="3200" dirty="0">
                <a:solidFill>
                  <a:schemeClr val="accent6">
                    <a:lumMod val="75000"/>
                  </a:schemeClr>
                </a:solidFill>
              </a:rPr>
              <a:t>high</a:t>
            </a:r>
            <a:r>
              <a:rPr lang="en-DE" sz="3200" dirty="0"/>
              <a:t>?</a:t>
            </a:r>
          </a:p>
          <a:p>
            <a:r>
              <a:rPr lang="en-DE" sz="3200" dirty="0"/>
              <a:t>What makes you say that?</a:t>
            </a:r>
          </a:p>
          <a:p>
            <a:pPr marL="0" indent="0">
              <a:buNone/>
            </a:pPr>
            <a:endParaRPr lang="en-DE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E457E7-91E4-614E-AEE9-2C220A72E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988" y="3881701"/>
            <a:ext cx="2077567" cy="2099436"/>
          </a:xfrm>
          <a:prstGeom prst="rect">
            <a:avLst/>
          </a:prstGeom>
        </p:spPr>
      </p:pic>
      <p:pic>
        <p:nvPicPr>
          <p:cNvPr id="6" name="Picture 5" descr="A close up of a ear&#10;&#10;Description automatically generated">
            <a:extLst>
              <a:ext uri="{FF2B5EF4-FFF2-40B4-BE49-F238E27FC236}">
                <a16:creationId xmlns:a16="http://schemas.microsoft.com/office/drawing/2014/main" id="{E288A133-65D3-1606-E7BA-E6B4F32D1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74" y="1822017"/>
            <a:ext cx="2077567" cy="2059763"/>
          </a:xfrm>
          <a:prstGeom prst="rect">
            <a:avLst/>
          </a:prstGeom>
        </p:spPr>
      </p:pic>
      <p:pic>
        <p:nvPicPr>
          <p:cNvPr id="7" name="Picture 6" descr="A person and person with speech bubbles&#10;&#10;Description automatically generated">
            <a:extLst>
              <a:ext uri="{FF2B5EF4-FFF2-40B4-BE49-F238E27FC236}">
                <a16:creationId xmlns:a16="http://schemas.microsoft.com/office/drawing/2014/main" id="{0442FFFE-50BA-E4CB-84D6-E2E2FE44E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988" y="1822095"/>
            <a:ext cx="2077567" cy="205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3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06E10-1DDE-5D4A-94D2-78FDB938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53" y="553429"/>
            <a:ext cx="2876550" cy="1325563"/>
          </a:xfrm>
        </p:spPr>
        <p:txBody>
          <a:bodyPr/>
          <a:lstStyle/>
          <a:p>
            <a:pPr algn="ctr"/>
            <a:r>
              <a:rPr lang="en-DE" b="1">
                <a:solidFill>
                  <a:schemeClr val="accent1"/>
                </a:solidFill>
              </a:rPr>
              <a:t>Act 2</a:t>
            </a:r>
            <a:endParaRPr lang="en-DE" b="1" dirty="0">
              <a:solidFill>
                <a:schemeClr val="accen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C51EBA-9703-B643-9AEF-E862A06BB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47" y="4935819"/>
            <a:ext cx="1839727" cy="186966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79CD4F-1263-E2F4-F6F4-D31B03776C6E}"/>
              </a:ext>
            </a:extLst>
          </p:cNvPr>
          <p:cNvSpPr txBox="1">
            <a:spLocks/>
          </p:cNvSpPr>
          <p:nvPr/>
        </p:nvSpPr>
        <p:spPr>
          <a:xfrm>
            <a:off x="829849" y="52512"/>
            <a:ext cx="11458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DE" b="1">
                <a:solidFill>
                  <a:schemeClr val="accent6">
                    <a:lumMod val="75000"/>
                  </a:schemeClr>
                </a:solidFill>
              </a:rPr>
              <a:t>How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long is the worm</a:t>
            </a:r>
            <a:r>
              <a:rPr lang="en-DE" b="1">
                <a:solidFill>
                  <a:schemeClr val="accent6">
                    <a:lumMod val="75000"/>
                  </a:schemeClr>
                </a:solidFill>
              </a:rPr>
              <a:t>?</a:t>
            </a:r>
            <a:br>
              <a:rPr lang="en-DE" b="1">
                <a:solidFill>
                  <a:schemeClr val="accent6">
                    <a:lumMod val="75000"/>
                  </a:schemeClr>
                </a:solidFill>
              </a:rPr>
            </a:br>
            <a:endParaRPr lang="en-DE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 descr="A group of colorful blocks on a table&#10;&#10;Description automatically generated">
            <a:extLst>
              <a:ext uri="{FF2B5EF4-FFF2-40B4-BE49-F238E27FC236}">
                <a16:creationId xmlns:a16="http://schemas.microsoft.com/office/drawing/2014/main" id="{3ECF24D4-884E-118E-21BB-FA334D4BE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708" y="906453"/>
            <a:ext cx="6054551" cy="5782641"/>
          </a:xfrm>
          <a:prstGeom prst="rect">
            <a:avLst/>
          </a:prstGeom>
        </p:spPr>
      </p:pic>
      <p:pic>
        <p:nvPicPr>
          <p:cNvPr id="3" name="Picture 2" descr="A close up of a ear&#10;&#10;Description automatically generated">
            <a:extLst>
              <a:ext uri="{FF2B5EF4-FFF2-40B4-BE49-F238E27FC236}">
                <a16:creationId xmlns:a16="http://schemas.microsoft.com/office/drawing/2014/main" id="{8C394C03-E9C6-865D-0E8F-07BB9E68B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849" y="1541859"/>
            <a:ext cx="1724998" cy="1661150"/>
          </a:xfrm>
          <a:prstGeom prst="rect">
            <a:avLst/>
          </a:prstGeom>
        </p:spPr>
      </p:pic>
      <p:pic>
        <p:nvPicPr>
          <p:cNvPr id="5" name="Picture 4" descr="A person and person with speech bubbles&#10;&#10;Description automatically generated">
            <a:extLst>
              <a:ext uri="{FF2B5EF4-FFF2-40B4-BE49-F238E27FC236}">
                <a16:creationId xmlns:a16="http://schemas.microsoft.com/office/drawing/2014/main" id="{0AB91055-0278-4CE1-AFFC-F8004E7A9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849" y="3268923"/>
            <a:ext cx="1724999" cy="171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3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descr="Act 3 Shark Bait">
            <a:hlinkClick r:id="" action="ppaction://media"/>
            <a:extLst>
              <a:ext uri="{FF2B5EF4-FFF2-40B4-BE49-F238E27FC236}">
                <a16:creationId xmlns:a16="http://schemas.microsoft.com/office/drawing/2014/main" id="{27DB9CFC-B1F4-0230-A367-EDF44A2ED0C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316288" y="1625483"/>
            <a:ext cx="8635900" cy="4879283"/>
          </a:xfrm>
          <a:prstGeom prst="rect">
            <a:avLst/>
          </a:prstGeom>
        </p:spPr>
      </p:pic>
      <p:pic>
        <p:nvPicPr>
          <p:cNvPr id="4" name="Picture 3" descr="A close up of a ear&#10;&#10;Description automatically generated">
            <a:extLst>
              <a:ext uri="{FF2B5EF4-FFF2-40B4-BE49-F238E27FC236}">
                <a16:creationId xmlns:a16="http://schemas.microsoft.com/office/drawing/2014/main" id="{797E2BCD-3516-6590-6F3C-E7313AF42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235" y="3176699"/>
            <a:ext cx="1724999" cy="1661150"/>
          </a:xfrm>
          <a:prstGeom prst="rect">
            <a:avLst/>
          </a:prstGeom>
        </p:spPr>
      </p:pic>
      <p:pic>
        <p:nvPicPr>
          <p:cNvPr id="7" name="Picture 6" descr="A person and person with speech bubbles&#10;&#10;Description automatically generated">
            <a:extLst>
              <a:ext uri="{FF2B5EF4-FFF2-40B4-BE49-F238E27FC236}">
                <a16:creationId xmlns:a16="http://schemas.microsoft.com/office/drawing/2014/main" id="{03F938F9-A018-5860-1215-AA3DD2957B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236" y="4837849"/>
            <a:ext cx="1724999" cy="17100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932D3A-39B8-ED58-27F5-E11F0F4646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234" y="1298855"/>
            <a:ext cx="1724999" cy="187784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17F7E4E-CC5A-6B18-3767-A69AA3272303}"/>
              </a:ext>
            </a:extLst>
          </p:cNvPr>
          <p:cNvSpPr txBox="1">
            <a:spLocks/>
          </p:cNvSpPr>
          <p:nvPr/>
        </p:nvSpPr>
        <p:spPr>
          <a:xfrm>
            <a:off x="366712" y="310065"/>
            <a:ext cx="11458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DE" b="1">
                <a:solidFill>
                  <a:schemeClr val="accent6">
                    <a:lumMod val="75000"/>
                  </a:schemeClr>
                </a:solidFill>
              </a:rPr>
              <a:t>How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long is the worm</a:t>
            </a:r>
            <a:r>
              <a:rPr lang="en-DE" b="1">
                <a:solidFill>
                  <a:schemeClr val="accent6">
                    <a:lumMod val="75000"/>
                  </a:schemeClr>
                </a:solidFill>
              </a:rPr>
              <a:t>?</a:t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How can we use the cubes to find the length?</a:t>
            </a:r>
            <a:br>
              <a:rPr lang="en-DE" b="1">
                <a:solidFill>
                  <a:schemeClr val="accent6">
                    <a:lumMod val="75000"/>
                  </a:schemeClr>
                </a:solidFill>
              </a:rPr>
            </a:br>
            <a:endParaRPr lang="en-DE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46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17F7E4E-CC5A-6B18-3767-A69AA3272303}"/>
              </a:ext>
            </a:extLst>
          </p:cNvPr>
          <p:cNvSpPr txBox="1">
            <a:spLocks/>
          </p:cNvSpPr>
          <p:nvPr/>
        </p:nvSpPr>
        <p:spPr>
          <a:xfrm>
            <a:off x="366712" y="179436"/>
            <a:ext cx="11458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My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Favourite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Mistake</a:t>
            </a:r>
            <a:br>
              <a:rPr lang="en-DE" b="1">
                <a:solidFill>
                  <a:schemeClr val="accent6">
                    <a:lumMod val="75000"/>
                  </a:schemeClr>
                </a:solidFill>
              </a:rPr>
            </a:br>
            <a:endParaRPr lang="en-DE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8" descr="A colorful plasticine with erasers on a wood surface&#10;&#10;Description automatically generated">
            <a:extLst>
              <a:ext uri="{FF2B5EF4-FFF2-40B4-BE49-F238E27FC236}">
                <a16:creationId xmlns:a16="http://schemas.microsoft.com/office/drawing/2014/main" id="{FF5F437C-7E0D-B7A9-2835-6163AEA48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99" y="982456"/>
            <a:ext cx="7420638" cy="55654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1B011E-30E1-0722-24E6-0C8367515DF1}"/>
              </a:ext>
            </a:extLst>
          </p:cNvPr>
          <p:cNvSpPr txBox="1"/>
          <p:nvPr/>
        </p:nvSpPr>
        <p:spPr>
          <a:xfrm>
            <a:off x="8065383" y="1018258"/>
            <a:ext cx="38045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Sam says this worm is 6 cubes long.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Are they correct? What makes you say that?</a:t>
            </a:r>
          </a:p>
        </p:txBody>
      </p:sp>
      <p:pic>
        <p:nvPicPr>
          <p:cNvPr id="11" name="Picture 10" descr="A close up of a ear&#10;&#10;Description automatically generated">
            <a:extLst>
              <a:ext uri="{FF2B5EF4-FFF2-40B4-BE49-F238E27FC236}">
                <a16:creationId xmlns:a16="http://schemas.microsoft.com/office/drawing/2014/main" id="{994542B9-2461-95F9-815D-5C52A062F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6190" y="4996823"/>
            <a:ext cx="1512882" cy="1456884"/>
          </a:xfrm>
          <a:prstGeom prst="rect">
            <a:avLst/>
          </a:prstGeom>
        </p:spPr>
      </p:pic>
      <p:pic>
        <p:nvPicPr>
          <p:cNvPr id="12" name="Picture 11" descr="A person and person with speech bubbles&#10;&#10;Description automatically generated">
            <a:extLst>
              <a:ext uri="{FF2B5EF4-FFF2-40B4-BE49-F238E27FC236}">
                <a16:creationId xmlns:a16="http://schemas.microsoft.com/office/drawing/2014/main" id="{4F322217-9C2D-B128-9F49-C7E7172C6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2305" y="4981012"/>
            <a:ext cx="1485538" cy="1472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BBA3D4-8806-9446-DD2E-CF63059F96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3237" y="1956305"/>
            <a:ext cx="1352827" cy="14726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BE35ED-A2DA-7BE0-DF5A-22F6D62AD9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6017" y="1956305"/>
            <a:ext cx="1513970" cy="152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81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17F7E4E-CC5A-6B18-3767-A69AA3272303}"/>
              </a:ext>
            </a:extLst>
          </p:cNvPr>
          <p:cNvSpPr txBox="1">
            <a:spLocks/>
          </p:cNvSpPr>
          <p:nvPr/>
        </p:nvSpPr>
        <p:spPr>
          <a:xfrm>
            <a:off x="366712" y="179436"/>
            <a:ext cx="11458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My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Favourite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Mistake</a:t>
            </a:r>
            <a:br>
              <a:rPr lang="en-DE" b="1">
                <a:solidFill>
                  <a:schemeClr val="accent6">
                    <a:lumMod val="75000"/>
                  </a:schemeClr>
                </a:solidFill>
              </a:rPr>
            </a:br>
            <a:endParaRPr lang="en-DE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1B011E-30E1-0722-24E6-0C8367515DF1}"/>
              </a:ext>
            </a:extLst>
          </p:cNvPr>
          <p:cNvSpPr txBox="1"/>
          <p:nvPr/>
        </p:nvSpPr>
        <p:spPr>
          <a:xfrm>
            <a:off x="8065383" y="1018258"/>
            <a:ext cx="38045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Taylor says this worm is 10 cubes long.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Are they correct? What makes you say that?</a:t>
            </a:r>
          </a:p>
        </p:txBody>
      </p:sp>
      <p:pic>
        <p:nvPicPr>
          <p:cNvPr id="11" name="Picture 10" descr="A close up of a ear&#10;&#10;Description automatically generated">
            <a:extLst>
              <a:ext uri="{FF2B5EF4-FFF2-40B4-BE49-F238E27FC236}">
                <a16:creationId xmlns:a16="http://schemas.microsoft.com/office/drawing/2014/main" id="{994542B9-2461-95F9-815D-5C52A062F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6190" y="4996823"/>
            <a:ext cx="1512882" cy="1456884"/>
          </a:xfrm>
          <a:prstGeom prst="rect">
            <a:avLst/>
          </a:prstGeom>
        </p:spPr>
      </p:pic>
      <p:pic>
        <p:nvPicPr>
          <p:cNvPr id="12" name="Picture 11" descr="A person and person with speech bubbles&#10;&#10;Description automatically generated">
            <a:extLst>
              <a:ext uri="{FF2B5EF4-FFF2-40B4-BE49-F238E27FC236}">
                <a16:creationId xmlns:a16="http://schemas.microsoft.com/office/drawing/2014/main" id="{4F322217-9C2D-B128-9F49-C7E7172C6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2305" y="4981012"/>
            <a:ext cx="1485538" cy="1472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BBA3D4-8806-9446-DD2E-CF63059F9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3237" y="1956305"/>
            <a:ext cx="1352827" cy="14726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BE35ED-A2DA-7BE0-DF5A-22F6D62AD9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6017" y="1956305"/>
            <a:ext cx="1513970" cy="1529907"/>
          </a:xfrm>
          <a:prstGeom prst="rect">
            <a:avLst/>
          </a:prstGeom>
        </p:spPr>
      </p:pic>
      <p:pic>
        <p:nvPicPr>
          <p:cNvPr id="3" name="Picture 2" descr="A colorful plastic blocks and a long stick&#10;&#10;Description automatically generated with medium confidence">
            <a:extLst>
              <a:ext uri="{FF2B5EF4-FFF2-40B4-BE49-F238E27FC236}">
                <a16:creationId xmlns:a16="http://schemas.microsoft.com/office/drawing/2014/main" id="{5D2B8D7E-BA21-E7E6-9630-6FF9833E98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762" y="963923"/>
            <a:ext cx="7319712" cy="548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34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17F7E4E-CC5A-6B18-3767-A69AA3272303}"/>
              </a:ext>
            </a:extLst>
          </p:cNvPr>
          <p:cNvSpPr txBox="1">
            <a:spLocks/>
          </p:cNvSpPr>
          <p:nvPr/>
        </p:nvSpPr>
        <p:spPr>
          <a:xfrm>
            <a:off x="366712" y="179436"/>
            <a:ext cx="11458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My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Favourite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Mistake</a:t>
            </a:r>
            <a:br>
              <a:rPr lang="en-DE" b="1">
                <a:solidFill>
                  <a:schemeClr val="accent6">
                    <a:lumMod val="75000"/>
                  </a:schemeClr>
                </a:solidFill>
              </a:rPr>
            </a:br>
            <a:endParaRPr lang="en-DE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1B011E-30E1-0722-24E6-0C8367515DF1}"/>
              </a:ext>
            </a:extLst>
          </p:cNvPr>
          <p:cNvSpPr txBox="1"/>
          <p:nvPr/>
        </p:nvSpPr>
        <p:spPr>
          <a:xfrm>
            <a:off x="8065383" y="1018258"/>
            <a:ext cx="38045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Jo says this worm is 6 cubes long.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Are they correct? What makes you say that?</a:t>
            </a:r>
          </a:p>
        </p:txBody>
      </p:sp>
      <p:pic>
        <p:nvPicPr>
          <p:cNvPr id="11" name="Picture 10" descr="A close up of a ear&#10;&#10;Description automatically generated">
            <a:extLst>
              <a:ext uri="{FF2B5EF4-FFF2-40B4-BE49-F238E27FC236}">
                <a16:creationId xmlns:a16="http://schemas.microsoft.com/office/drawing/2014/main" id="{994542B9-2461-95F9-815D-5C52A062F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6190" y="4996823"/>
            <a:ext cx="1512882" cy="1456884"/>
          </a:xfrm>
          <a:prstGeom prst="rect">
            <a:avLst/>
          </a:prstGeom>
        </p:spPr>
      </p:pic>
      <p:pic>
        <p:nvPicPr>
          <p:cNvPr id="12" name="Picture 11" descr="A person and person with speech bubbles&#10;&#10;Description automatically generated">
            <a:extLst>
              <a:ext uri="{FF2B5EF4-FFF2-40B4-BE49-F238E27FC236}">
                <a16:creationId xmlns:a16="http://schemas.microsoft.com/office/drawing/2014/main" id="{4F322217-9C2D-B128-9F49-C7E7172C6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2305" y="4981012"/>
            <a:ext cx="1485538" cy="1472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BBA3D4-8806-9446-DD2E-CF63059F9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3237" y="1956305"/>
            <a:ext cx="1352827" cy="14726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BE35ED-A2DA-7BE0-DF5A-22F6D62AD9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6017" y="1956305"/>
            <a:ext cx="1513970" cy="1529907"/>
          </a:xfrm>
          <a:prstGeom prst="rect">
            <a:avLst/>
          </a:prstGeom>
        </p:spPr>
      </p:pic>
      <p:pic>
        <p:nvPicPr>
          <p:cNvPr id="4" name="Picture 3" descr="A plastic toy on a table&#10;&#10;Description automatically generated with medium confidence">
            <a:extLst>
              <a:ext uri="{FF2B5EF4-FFF2-40B4-BE49-F238E27FC236}">
                <a16:creationId xmlns:a16="http://schemas.microsoft.com/office/drawing/2014/main" id="{E5152DF0-EC50-3F17-E9BA-3DF1E302C0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743" y="1018258"/>
            <a:ext cx="7481987" cy="561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25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A9C72C50566649949DE083E80D75BE" ma:contentTypeVersion="12" ma:contentTypeDescription="Create a new document." ma:contentTypeScope="" ma:versionID="2a2ccfb8898f5b28d44b661fac22c2da">
  <xsd:schema xmlns:xsd="http://www.w3.org/2001/XMLSchema" xmlns:xs="http://www.w3.org/2001/XMLSchema" xmlns:p="http://schemas.microsoft.com/office/2006/metadata/properties" xmlns:ns2="481fdb6f-2344-4a2f-8bba-4b7a953b4b02" xmlns:ns3="890c1e4d-db71-4aa7-92ea-6b43be7decb4" targetNamespace="http://schemas.microsoft.com/office/2006/metadata/properties" ma:root="true" ma:fieldsID="9ceafcc55bef9bacaa0ebab5684795e2" ns2:_="" ns3:_="">
    <xsd:import namespace="481fdb6f-2344-4a2f-8bba-4b7a953b4b02"/>
    <xsd:import namespace="890c1e4d-db71-4aa7-92ea-6b43be7dec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1fdb6f-2344-4a2f-8bba-4b7a953b4b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0c1e4d-db71-4aa7-92ea-6b43be7decb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FAF9F8-E999-4508-8E2F-9F3587E7DC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1fdb6f-2344-4a2f-8bba-4b7a953b4b02"/>
    <ds:schemaRef ds:uri="890c1e4d-db71-4aa7-92ea-6b43be7dec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C339A60-1FF6-48DC-A43E-FFF9D1A1C43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F226094-1C2A-424F-98B6-F94F8D2A24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3373</TotalTime>
  <Words>1120</Words>
  <Application>Microsoft Macintosh PowerPoint</Application>
  <PresentationFormat>Widescreen</PresentationFormat>
  <Paragraphs>165</Paragraphs>
  <Slides>14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 Theme</vt:lpstr>
      <vt:lpstr>3 Act Task: Shark Bait!</vt:lpstr>
      <vt:lpstr>Our Learning Goals</vt:lpstr>
      <vt:lpstr>Act 1</vt:lpstr>
      <vt:lpstr>How long is the worm? How can we use the cubes to find the length? </vt:lpstr>
      <vt:lpstr>Act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Learning Goals</vt:lpstr>
      <vt:lpstr>PowerPoint Presentation</vt:lpstr>
      <vt:lpstr>PowerPoint Presentation</vt:lpstr>
      <vt:lpstr>Learning Intentions “Split Screen”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 Act Task</dc:title>
  <dc:creator>Vicki Shaver</dc:creator>
  <cp:lastModifiedBy>Vicki Shaver</cp:lastModifiedBy>
  <cp:revision>53</cp:revision>
  <dcterms:created xsi:type="dcterms:W3CDTF">2020-05-12T14:22:01Z</dcterms:created>
  <dcterms:modified xsi:type="dcterms:W3CDTF">2024-01-14T06:16:45Z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0x01010014A9C72C50566649949DE083E80D75BE</vt:lpwstr>
  </property>
</Properties>
</file>