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502" r:id="rId2"/>
    <p:sldId id="620" r:id="rId3"/>
    <p:sldId id="505" r:id="rId4"/>
    <p:sldId id="260" r:id="rId5"/>
    <p:sldId id="627" r:id="rId6"/>
    <p:sldId id="262" r:id="rId7"/>
    <p:sldId id="506" r:id="rId8"/>
    <p:sldId id="628" r:id="rId9"/>
    <p:sldId id="626" r:id="rId10"/>
    <p:sldId id="612" r:id="rId11"/>
    <p:sldId id="621" r:id="rId12"/>
    <p:sldId id="62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B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77516"/>
  </p:normalViewPr>
  <p:slideViewPr>
    <p:cSldViewPr snapToGrid="0">
      <p:cViewPr varScale="1">
        <p:scale>
          <a:sx n="83" d="100"/>
          <a:sy n="83" d="100"/>
        </p:scale>
        <p:origin x="16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6FBF05-B72B-AD4C-82FA-4687D13963B2}" type="datetimeFigureOut">
              <a:rPr lang="en-US" smtClean="0"/>
              <a:t>1/23/24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3942E9-E435-CA40-9DBA-13D77B2A5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697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317500"/>
            <a:r>
              <a:rPr lang="en-US"/>
              <a:t>3 Act-Task recording sheet (PDF) available at: https://</a:t>
            </a:r>
            <a:r>
              <a:rPr lang="en-US" err="1"/>
              <a:t>gfletchy.com</a:t>
            </a:r>
            <a:r>
              <a:rPr lang="en-US"/>
              <a:t>/wp-content/uploads/2015/08/3-act-recording-sheet1.pdf</a:t>
            </a:r>
          </a:p>
        </p:txBody>
      </p:sp>
    </p:spTree>
    <p:extLst>
      <p:ext uri="{BB962C8B-B14F-4D97-AF65-F5344CB8AC3E}">
        <p14:creationId xmlns:p14="http://schemas.microsoft.com/office/powerpoint/2010/main" val="5255412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err="1"/>
              <a:t>Refer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specific</a:t>
            </a:r>
            <a:r>
              <a:rPr lang="de-DE"/>
              <a:t> </a:t>
            </a:r>
            <a:r>
              <a:rPr lang="de-DE" err="1"/>
              <a:t>learning</a:t>
            </a:r>
            <a:r>
              <a:rPr lang="de-DE"/>
              <a:t> </a:t>
            </a:r>
            <a:r>
              <a:rPr lang="de-DE" err="1"/>
              <a:t>goals</a:t>
            </a:r>
            <a:r>
              <a:rPr lang="de-DE"/>
              <a:t> (</a:t>
            </a:r>
            <a:r>
              <a:rPr lang="de-DE" err="1"/>
              <a:t>maths</a:t>
            </a:r>
            <a:r>
              <a:rPr lang="de-DE"/>
              <a:t> </a:t>
            </a:r>
            <a:r>
              <a:rPr lang="de-DE" err="1"/>
              <a:t>or</a:t>
            </a:r>
            <a:r>
              <a:rPr lang="de-DE"/>
              <a:t> ATL) </a:t>
            </a:r>
            <a:r>
              <a:rPr lang="de-DE" err="1"/>
              <a:t>to</a:t>
            </a:r>
            <a:r>
              <a:rPr lang="de-DE"/>
              <a:t> support </a:t>
            </a:r>
            <a:r>
              <a:rPr lang="de-DE" err="1"/>
              <a:t>student</a:t>
            </a:r>
            <a:r>
              <a:rPr lang="de-DE"/>
              <a:t> </a:t>
            </a:r>
            <a:r>
              <a:rPr lang="de-DE" err="1"/>
              <a:t>reflection</a:t>
            </a:r>
            <a:r>
              <a:rPr lang="de-DE"/>
              <a:t> and </a:t>
            </a:r>
            <a:r>
              <a:rPr lang="de-DE" err="1"/>
              <a:t>self-assessment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95BA69-998C-4E41-BF47-72361B080FE9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9882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15888" y="214313"/>
            <a:ext cx="7043738" cy="3962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example of “Split Screen” learning outcomes to match Cover the Floor 3 Act Task</a:t>
            </a:r>
          </a:p>
          <a:p>
            <a:endParaRPr lang="en-US" dirty="0"/>
          </a:p>
          <a:p>
            <a:r>
              <a:rPr lang="en-US" dirty="0"/>
              <a:t>Important Note: </a:t>
            </a:r>
          </a:p>
          <a:p>
            <a:pPr marL="171450" indent="-171450">
              <a:buFont typeface="Wingdings" pitchFamily="2" charset="2"/>
              <a:buChar char="à"/>
            </a:pPr>
            <a:r>
              <a:rPr lang="en-US" dirty="0"/>
              <a:t>”formulas” don’t appear until phase 4 in NZ curriculum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à"/>
              <a:tabLst/>
              <a:defRPr/>
            </a:pPr>
            <a:r>
              <a:rPr lang="en-US" dirty="0">
                <a:sym typeface="Wingdings" pitchFamily="2" charset="2"/>
              </a:rPr>
              <a:t> however, ”formulas” appear in phase 4 (years 4-6) of PYP Phase-based Continuum (2023)</a:t>
            </a:r>
            <a:endParaRPr lang="en-US" dirty="0"/>
          </a:p>
          <a:p>
            <a:pPr marL="171450" indent="-1714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 can be explored and introduced, but do not need to assess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4431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317500"/>
            <a:r>
              <a:rPr lang="en-US"/>
              <a:t>Resources &amp; References:</a:t>
            </a:r>
          </a:p>
          <a:p>
            <a:pPr marL="457200" indent="-317500"/>
            <a:r>
              <a:rPr lang="en-US"/>
              <a:t>Kath Murdoch (and Guy Claxton) “The Power of Inquiry”</a:t>
            </a:r>
          </a:p>
          <a:p>
            <a:pPr marL="457200" indent="-317500"/>
            <a:endParaRPr lang="en-US"/>
          </a:p>
          <a:p>
            <a:pPr marL="457200" indent="-317500"/>
            <a:r>
              <a:rPr lang="en-US"/>
              <a:t>Thinking Pathways NZ: https://</a:t>
            </a:r>
            <a:r>
              <a:rPr lang="en-US" err="1"/>
              <a:t>thinkingpathwayz.weebly.com</a:t>
            </a:r>
            <a:r>
              <a:rPr lang="en-US"/>
              <a:t>/</a:t>
            </a:r>
            <a:r>
              <a:rPr lang="en-US" err="1"/>
              <a:t>learning_intentions.html</a:t>
            </a:r>
            <a:endParaRPr lang="en-US"/>
          </a:p>
          <a:p>
            <a:pPr marL="457200" indent="-317500"/>
            <a:r>
              <a:rPr lang="en-US"/>
              <a:t>NZ Curriculum Online: https://</a:t>
            </a:r>
            <a:r>
              <a:rPr lang="en-US" err="1"/>
              <a:t>nzcurriculum.tki.org.nz</a:t>
            </a:r>
            <a:r>
              <a:rPr lang="en-US"/>
              <a:t>/Archives/Media-gallery-archive/2010/Split-screen-thinking</a:t>
            </a:r>
          </a:p>
          <a:p>
            <a:pPr marL="457200" indent="-317500"/>
            <a:endParaRPr lang="en-US"/>
          </a:p>
          <a:p>
            <a:pPr marL="457200" indent="-317500"/>
            <a:r>
              <a:rPr lang="en-US"/>
              <a:t>Applying UDL Guidelines: https://</a:t>
            </a:r>
            <a:r>
              <a:rPr lang="en-US" err="1"/>
              <a:t>teachanywhere.uvic.ca</a:t>
            </a:r>
            <a:r>
              <a:rPr lang="en-US"/>
              <a:t>/learning-guide/</a:t>
            </a:r>
            <a:r>
              <a:rPr lang="en-US" err="1"/>
              <a:t>udl</a:t>
            </a:r>
            <a:r>
              <a:rPr lang="en-US"/>
              <a:t>/2-applying-udl-practices/</a:t>
            </a:r>
          </a:p>
        </p:txBody>
      </p:sp>
    </p:spTree>
    <p:extLst>
      <p:ext uri="{BB962C8B-B14F-4D97-AF65-F5344CB8AC3E}">
        <p14:creationId xmlns:p14="http://schemas.microsoft.com/office/powerpoint/2010/main" val="236314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“Split Screen” for students—simplified language of the outcomes from the curriculum documents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include familiar language, </a:t>
            </a:r>
            <a:r>
              <a:rPr lang="en-US" dirty="0" err="1"/>
              <a:t>colours</a:t>
            </a:r>
            <a:r>
              <a:rPr lang="en-US" dirty="0"/>
              <a:t>/icons for PYP ATL skills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Share with students before and after the learning engagement—focus on key vocabulary and concepts that will be necessary to be successful with the task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Review or explicit teaching (if necessary) of mathematical terminology in blue</a:t>
            </a:r>
          </a:p>
        </p:txBody>
      </p:sp>
    </p:spTree>
    <p:extLst>
      <p:ext uri="{BB962C8B-B14F-4D97-AF65-F5344CB8AC3E}">
        <p14:creationId xmlns:p14="http://schemas.microsoft.com/office/powerpoint/2010/main" val="2166902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en-US"/>
              <a:t>Use recording sheet: https://</a:t>
            </a:r>
            <a:r>
              <a:rPr lang="en-US" err="1"/>
              <a:t>gfletchy.com</a:t>
            </a:r>
            <a:r>
              <a:rPr lang="en-US"/>
              <a:t>/wp-content/uploads/2015/08/3-act-recording-sheet1.pdf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59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Record and discuss: https://</a:t>
            </a:r>
            <a:r>
              <a:rPr lang="en-US" err="1"/>
              <a:t>gfletchy.com</a:t>
            </a:r>
            <a:r>
              <a:rPr lang="en-US"/>
              <a:t>/wp-content/uploads/2015/08/3-act-recording-sheet1.pdf</a:t>
            </a:r>
          </a:p>
        </p:txBody>
      </p:sp>
    </p:spTree>
    <p:extLst>
      <p:ext uri="{BB962C8B-B14F-4D97-AF65-F5344CB8AC3E}">
        <p14:creationId xmlns:p14="http://schemas.microsoft.com/office/powerpoint/2010/main" val="2590858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bit more information…</a:t>
            </a:r>
          </a:p>
          <a:p>
            <a:r>
              <a:rPr lang="en-US"/>
              <a:t>Record and discuss; https://</a:t>
            </a:r>
            <a:r>
              <a:rPr lang="en-US" err="1"/>
              <a:t>gfletchy.com</a:t>
            </a:r>
            <a:r>
              <a:rPr lang="en-US"/>
              <a:t>/wp-content/uploads/2015/08/3-act-recording-sheet1.pdf</a:t>
            </a:r>
          </a:p>
          <a:p>
            <a:r>
              <a:rPr lang="en-US"/>
              <a:t>Support—provide multi-link cubes to build and help visualize dimensions</a:t>
            </a:r>
          </a:p>
        </p:txBody>
      </p:sp>
    </p:spTree>
    <p:extLst>
      <p:ext uri="{BB962C8B-B14F-4D97-AF65-F5344CB8AC3E}">
        <p14:creationId xmlns:p14="http://schemas.microsoft.com/office/powerpoint/2010/main" val="3462079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bit more information…</a:t>
            </a:r>
          </a:p>
          <a:p>
            <a:r>
              <a:rPr lang="en-US"/>
              <a:t>Record and discuss; https://</a:t>
            </a:r>
            <a:r>
              <a:rPr lang="en-US" err="1"/>
              <a:t>gfletchy.com</a:t>
            </a:r>
            <a:r>
              <a:rPr lang="en-US"/>
              <a:t>/wp-content/uploads/2015/08/3-act-recording-sheet1.pdf</a:t>
            </a:r>
          </a:p>
          <a:p>
            <a:r>
              <a:rPr lang="en-US"/>
              <a:t>Support—provide multi-link cubes to build and help visualize dimensions</a:t>
            </a:r>
          </a:p>
        </p:txBody>
      </p:sp>
    </p:spTree>
    <p:extLst>
      <p:ext uri="{BB962C8B-B14F-4D97-AF65-F5344CB8AC3E}">
        <p14:creationId xmlns:p14="http://schemas.microsoft.com/office/powerpoint/2010/main" val="1975630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</a:t>
            </a:r>
            <a:r>
              <a:rPr lang="en-US" err="1"/>
              <a:t>gfletchy.com</a:t>
            </a:r>
            <a:r>
              <a:rPr lang="en-US"/>
              <a:t>/wp-content/uploads/2015/08/3-act-recording-sheet1.pdf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3942E9-E435-CA40-9DBA-13D77B2A54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25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</a:t>
            </a:r>
            <a:r>
              <a:rPr lang="en-US" err="1"/>
              <a:t>gfletchy.com</a:t>
            </a:r>
            <a:r>
              <a:rPr lang="en-US"/>
              <a:t>/wp-content/uploads/2015/08/3-act-recording-sheet1.pdf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3942E9-E435-CA40-9DBA-13D77B2A54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220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“Split Screen” for students—simplified language of the outcomes from the curriculum documents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include familiar language, </a:t>
            </a:r>
            <a:r>
              <a:rPr lang="en-US" dirty="0" err="1"/>
              <a:t>colours</a:t>
            </a:r>
            <a:r>
              <a:rPr lang="en-US" dirty="0"/>
              <a:t>/icons for PYP ATL skills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Share with students before and after the learning engagement—focus on key vocabulary and concepts that will be necessary to be successful with the task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Review or explicit teaching (if necessary) of mathematical terminology in blue</a:t>
            </a:r>
          </a:p>
        </p:txBody>
      </p:sp>
    </p:spTree>
    <p:extLst>
      <p:ext uri="{BB962C8B-B14F-4D97-AF65-F5344CB8AC3E}">
        <p14:creationId xmlns:p14="http://schemas.microsoft.com/office/powerpoint/2010/main" val="2107684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A9AF0-1AD0-FFB3-3D44-8D0AE5942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734732-DB85-DC39-722E-910B111B1E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4B19E-16A5-DDA9-4BD8-D22ED6B91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D32B7-50AC-8740-B2C7-C9A174C4517E}" type="datetimeFigureOut">
              <a:rPr lang="en-US" smtClean="0"/>
              <a:t>1/23/24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8CD59-5FC7-77CB-57F9-B0569D002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B523BC-9AB7-5096-7691-63CC12A7E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60F46-9D3B-8149-A697-70BAC3CF1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86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EBA9D-FFD2-4089-D18F-81D3FE6D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0C2643-C640-CEAF-3C7B-6D6C1973B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8A65FC-5BBD-79FF-DCBD-B719073B6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D32B7-50AC-8740-B2C7-C9A174C4517E}" type="datetimeFigureOut">
              <a:rPr lang="en-US" smtClean="0"/>
              <a:t>1/23/24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A7E1B-63D7-F127-5211-A5BF7AD36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3F2A1-C72B-50A9-AE55-B361EE2FA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60F46-9D3B-8149-A697-70BAC3CF1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112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D65E9E-CD0C-E4F0-4C1D-F9AD6DD5B7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3C4562-1354-573C-A33F-0370BFBA6B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77398-766A-DBE3-E3F7-2EC5695DF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D32B7-50AC-8740-B2C7-C9A174C4517E}" type="datetimeFigureOut">
              <a:rPr lang="en-US" smtClean="0"/>
              <a:t>1/23/24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EB81D-C1C1-EB85-A97B-1F160FDCF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54BC6-A015-7F20-1A8D-A29DF8CC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60F46-9D3B-8149-A697-70BAC3CF1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92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89354" y="1603375"/>
            <a:ext cx="10652369" cy="4114800"/>
          </a:xfrm>
        </p:spPr>
        <p:txBody>
          <a:bodyPr/>
          <a:lstStyle>
            <a:lvl3pPr marL="723882" indent="354004"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24551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19BBC-812B-B57B-1688-9ECA6D9BB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0D923-4118-EBCE-02AB-F317832CD0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FC7C45-B857-E342-16D3-9089F134C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D32B7-50AC-8740-B2C7-C9A174C4517E}" type="datetimeFigureOut">
              <a:rPr lang="en-US" smtClean="0"/>
              <a:t>1/23/24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7F2A4-F831-AE79-8D57-8F94642F5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211F31-D6AF-4487-F943-79AB8C87C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60F46-9D3B-8149-A697-70BAC3CF1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272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1BE25-F4B5-9C2A-F19A-161CDDEC2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AF6ACF-B09D-B4F7-07A3-42F6B55BA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6AA6C-4F29-489C-6A45-49D0A0053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D32B7-50AC-8740-B2C7-C9A174C4517E}" type="datetimeFigureOut">
              <a:rPr lang="en-US" smtClean="0"/>
              <a:t>1/23/24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27FAC-D11A-31A8-20CD-3CEEFEE82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70790-4D1D-6642-427C-55DB42EAA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60F46-9D3B-8149-A697-70BAC3CF1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401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579EB-1D30-5DD7-3FD7-C0B518617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3A588-F724-F7CF-CA45-8F12DDBB33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8E75F-68A9-8480-D7C2-FEA23815D3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B33C98-DFAD-2CD5-BDE5-C0CE22C16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D32B7-50AC-8740-B2C7-C9A174C4517E}" type="datetimeFigureOut">
              <a:rPr lang="en-US" smtClean="0"/>
              <a:t>1/23/24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DB5FB-5DC4-A2A7-9C9E-1A512AB53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85949-69AE-2791-361D-B46952A2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60F46-9D3B-8149-A697-70BAC3CF1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840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D7577-C790-90FE-2468-9140B0AB8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F1FFEA-6CA2-04FD-489D-EC9894043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48A951-3A56-7139-DEFD-3D1775761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90B13C-EF26-AFE3-11D1-05F8AB5D91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8A56C2-1985-64E1-8802-1D018F3F36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CE9C21-9701-36A1-33E5-7536E32A5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D32B7-50AC-8740-B2C7-C9A174C4517E}" type="datetimeFigureOut">
              <a:rPr lang="en-US" smtClean="0"/>
              <a:t>1/23/24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68970F-01FB-F53A-32FB-23AE89BA4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D624D2-A2F6-3433-2936-EB3648280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60F46-9D3B-8149-A697-70BAC3CF1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303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38F5F-BFF7-2EC0-B53C-A94954068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509700-D619-F058-03A0-9D24227C2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D32B7-50AC-8740-B2C7-C9A174C4517E}" type="datetimeFigureOut">
              <a:rPr lang="en-US" smtClean="0"/>
              <a:t>1/23/24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F9EB76-A4AB-3FD2-1CE1-9F3141ABE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B9DBB8-8A9E-FBD5-1F8E-DB5819EBE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60F46-9D3B-8149-A697-70BAC3CF1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51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2AB8A1-A250-2850-E817-314183D68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D32B7-50AC-8740-B2C7-C9A174C4517E}" type="datetimeFigureOut">
              <a:rPr lang="en-US" smtClean="0"/>
              <a:t>1/23/24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F8476F-E28C-706D-1435-BE3FEC259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47FF35-8C2F-DDD1-F6A0-34BACD5BE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60F46-9D3B-8149-A697-70BAC3CF1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948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066F9-C42B-A1D8-3AD6-F97970141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48228-ED7C-3482-D7B8-85DE1849A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8F7E18-018B-A185-566C-9C6CC17594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3C34D8-FA8D-14FB-AEDE-11AF21189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D32B7-50AC-8740-B2C7-C9A174C4517E}" type="datetimeFigureOut">
              <a:rPr lang="en-US" smtClean="0"/>
              <a:t>1/23/24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8ED7AB-84BC-5447-C846-3554578A8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A23759-1AA7-9378-FC5C-06B26DB2D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60F46-9D3B-8149-A697-70BAC3CF1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42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46F5E-C7AA-DCFD-0C7D-924D21E6C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1B543A-7883-D0E0-8579-131ADD1EE0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62B060-182E-1DC6-718D-D9555BC4EC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41F219-1B0E-EA90-2E1E-3ADE7F9E0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D32B7-50AC-8740-B2C7-C9A174C4517E}" type="datetimeFigureOut">
              <a:rPr lang="en-US" smtClean="0"/>
              <a:t>1/23/24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0D9411-FF9C-BA54-4DF6-4DE679222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7D991D-10A1-3F1A-C774-5E543CB2E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60F46-9D3B-8149-A697-70BAC3CF1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21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176608-EA0E-5BF0-68B4-FBD06F842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A97D77-32BD-D39E-1AEC-04BF34C8A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8BBCBD-81FD-2030-2541-0D5A36D5AB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D32B7-50AC-8740-B2C7-C9A174C4517E}" type="datetimeFigureOut">
              <a:rPr lang="en-US" smtClean="0"/>
              <a:t>1/23/24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BE83CE-55BD-5BC7-BB31-DAEBF81C17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025A7F-82B6-4F17-5443-445247EA63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60F46-9D3B-8149-A697-70BAC3CF1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6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gfletchy.com/3-act-lessons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E5387-9220-0447-B64C-BD178A869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3112" y="166167"/>
            <a:ext cx="10515600" cy="932688"/>
          </a:xfrm>
        </p:spPr>
        <p:txBody>
          <a:bodyPr>
            <a:normAutofit/>
          </a:bodyPr>
          <a:lstStyle/>
          <a:p>
            <a:r>
              <a:rPr lang="en-DE" sz="48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Act Task</a:t>
            </a:r>
            <a:r>
              <a:rPr lang="en-US" sz="4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Cover the Floor</a:t>
            </a:r>
            <a:endParaRPr lang="en-DE" sz="4800" b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24D4C2-15AB-B741-8E7E-C500DB4428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119" y="1289105"/>
            <a:ext cx="10515600" cy="420624"/>
          </a:xfrm>
        </p:spPr>
        <p:txBody>
          <a:bodyPr anchor="t">
            <a:normAutofit fontScale="25000" lnSpcReduction="20000"/>
          </a:bodyPr>
          <a:lstStyle/>
          <a:p>
            <a:endParaRPr lang="en-US" sz="12800" dirty="0"/>
          </a:p>
          <a:p>
            <a:endParaRPr lang="en-DE" sz="2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A4B339-8A12-CF09-3BB9-F9E4B05A65CB}"/>
              </a:ext>
            </a:extLst>
          </p:cNvPr>
          <p:cNvSpPr txBox="1"/>
          <p:nvPr/>
        </p:nvSpPr>
        <p:spPr>
          <a:xfrm>
            <a:off x="154816" y="5385502"/>
            <a:ext cx="411238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 dirty="0">
                <a:cs typeface="Calibri"/>
              </a:rPr>
              <a:t>Source: Graham Fletcher </a:t>
            </a:r>
            <a:r>
              <a:rPr lang="en-GB" sz="1400" dirty="0">
                <a:cs typeface="Calibri"/>
                <a:hlinkClick r:id="rId3"/>
              </a:rPr>
              <a:t>(Gfletchy) 3 Act Tasks </a:t>
            </a:r>
            <a:endParaRPr lang="en-GB" sz="1400" dirty="0"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5BA6B4-B07A-5177-E714-16BC92F63399}"/>
              </a:ext>
            </a:extLst>
          </p:cNvPr>
          <p:cNvSpPr/>
          <p:nvPr/>
        </p:nvSpPr>
        <p:spPr>
          <a:xfrm>
            <a:off x="3891895" y="1337749"/>
            <a:ext cx="7461905" cy="52335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33" b="1" dirty="0">
              <a:solidFill>
                <a:schemeClr val="tx1"/>
              </a:solidFill>
            </a:endParaRPr>
          </a:p>
          <a:p>
            <a:pPr algn="ctr"/>
            <a:endParaRPr lang="en-US" sz="3733" b="1" dirty="0">
              <a:solidFill>
                <a:schemeClr val="tx1"/>
              </a:solidFill>
            </a:endParaRPr>
          </a:p>
          <a:p>
            <a:pPr algn="ctr"/>
            <a:r>
              <a:rPr lang="en-US" sz="3733" b="1" dirty="0">
                <a:solidFill>
                  <a:schemeClr val="tx1"/>
                </a:solidFill>
              </a:rPr>
              <a:t>As you complete this learning engagement, think about: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4B8D"/>
                </a:solidFill>
              </a:rPr>
              <a:t>Which </a:t>
            </a:r>
            <a:r>
              <a:rPr lang="en-US" sz="2400" b="1" dirty="0">
                <a:solidFill>
                  <a:srgbClr val="004B8D"/>
                </a:solidFill>
              </a:rPr>
              <a:t>thinking skills </a:t>
            </a:r>
            <a:r>
              <a:rPr lang="en-US" sz="2400" dirty="0">
                <a:solidFill>
                  <a:srgbClr val="004B8D"/>
                </a:solidFill>
              </a:rPr>
              <a:t>are taught? (explicitly or implicitly)</a:t>
            </a:r>
          </a:p>
          <a:p>
            <a:r>
              <a:rPr lang="en-US" sz="2400" dirty="0">
                <a:solidFill>
                  <a:srgbClr val="004B8D"/>
                </a:solidFill>
                <a:sym typeface="Wingdings" pitchFamily="2" charset="2"/>
              </a:rPr>
              <a:t>  Refer to list in </a:t>
            </a:r>
            <a:r>
              <a:rPr lang="en-US" sz="2400" i="1" dirty="0">
                <a:solidFill>
                  <a:srgbClr val="004B8D"/>
                </a:solidFill>
                <a:sym typeface="Wingdings" pitchFamily="2" charset="2"/>
              </a:rPr>
              <a:t>PYP: Principles into Practice</a:t>
            </a:r>
            <a:endParaRPr lang="en-US" sz="2400" b="1" dirty="0">
              <a:solidFill>
                <a:schemeClr val="tx1"/>
              </a:solidFill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4B8D"/>
                </a:solidFill>
              </a:rPr>
              <a:t>Which </a:t>
            </a:r>
            <a:r>
              <a:rPr lang="en-US" sz="2400" b="1" i="1" dirty="0" err="1">
                <a:solidFill>
                  <a:srgbClr val="004B8D"/>
                </a:solidFill>
              </a:rPr>
              <a:t>maths</a:t>
            </a:r>
            <a:r>
              <a:rPr lang="en-US" sz="2400" b="1" i="1" dirty="0">
                <a:solidFill>
                  <a:srgbClr val="004B8D"/>
                </a:solidFill>
              </a:rPr>
              <a:t> concepts, knowledge and skills </a:t>
            </a:r>
            <a:r>
              <a:rPr lang="en-US" sz="2400" dirty="0">
                <a:solidFill>
                  <a:srgbClr val="004B8D"/>
                </a:solidFill>
              </a:rPr>
              <a:t>do you see in this task?</a:t>
            </a:r>
          </a:p>
          <a:p>
            <a:r>
              <a:rPr lang="en-US" sz="2400" dirty="0">
                <a:solidFill>
                  <a:srgbClr val="004B8D"/>
                </a:solidFill>
                <a:sym typeface="Wingdings" pitchFamily="2" charset="2"/>
              </a:rPr>
              <a:t>       Match these to your written curriculum documents</a:t>
            </a:r>
          </a:p>
          <a:p>
            <a:endParaRPr lang="en-US" sz="2400" dirty="0">
              <a:solidFill>
                <a:srgbClr val="004B8D"/>
              </a:solidFill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4B8D"/>
                </a:solidFill>
              </a:rPr>
              <a:t>How could this lesson be </a:t>
            </a:r>
            <a:r>
              <a:rPr lang="en-US" sz="2400" b="1" i="1" dirty="0">
                <a:solidFill>
                  <a:srgbClr val="004B8D"/>
                </a:solidFill>
              </a:rPr>
              <a:t>scaffolded</a:t>
            </a:r>
            <a:r>
              <a:rPr lang="en-US" sz="2400" dirty="0">
                <a:solidFill>
                  <a:srgbClr val="004B8D"/>
                </a:solidFill>
              </a:rPr>
              <a:t> to </a:t>
            </a:r>
            <a:r>
              <a:rPr lang="en-US" sz="2400" b="1" i="1" dirty="0">
                <a:solidFill>
                  <a:srgbClr val="004B8D"/>
                </a:solidFill>
              </a:rPr>
              <a:t>support</a:t>
            </a:r>
            <a:r>
              <a:rPr lang="en-US" sz="2400" dirty="0">
                <a:solidFill>
                  <a:srgbClr val="004B8D"/>
                </a:solidFill>
              </a:rPr>
              <a:t> some students thinking or </a:t>
            </a:r>
            <a:r>
              <a:rPr lang="en-US" sz="2400" b="1" i="1" dirty="0">
                <a:solidFill>
                  <a:srgbClr val="004B8D"/>
                </a:solidFill>
              </a:rPr>
              <a:t>extended</a:t>
            </a:r>
            <a:r>
              <a:rPr lang="en-US" sz="2400" dirty="0">
                <a:solidFill>
                  <a:srgbClr val="004B8D"/>
                </a:solidFill>
              </a:rPr>
              <a:t> to challenge other students thinking?</a:t>
            </a:r>
          </a:p>
          <a:p>
            <a:pPr algn="ctr"/>
            <a:endParaRPr lang="en-US" sz="3733" b="1" dirty="0">
              <a:solidFill>
                <a:schemeClr val="tx1"/>
              </a:solidFill>
            </a:endParaRPr>
          </a:p>
          <a:p>
            <a:endParaRPr lang="en-US" sz="1333" b="1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5" descr="A person laying tiles on a floor&#10;&#10;Description automatically generated">
            <a:extLst>
              <a:ext uri="{FF2B5EF4-FFF2-40B4-BE49-F238E27FC236}">
                <a16:creationId xmlns:a16="http://schemas.microsoft.com/office/drawing/2014/main" id="{A3E62E3D-C100-C548-2F76-8CFD58370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49" y="2397679"/>
            <a:ext cx="3405613" cy="226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19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106B89-FB83-C44F-8DC4-661F3955C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897" y="3553416"/>
            <a:ext cx="3179396" cy="2265320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0484E5E-CCF7-D94C-83BB-9EDAF6B25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896" y="1039264"/>
            <a:ext cx="3345629" cy="23837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141CE2-E5C3-F84A-BDF7-0415BBBCFA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9033" y="990181"/>
            <a:ext cx="3345629" cy="24088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92692B-976E-5545-A2F3-DBD3C56AFE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0031" y="3607838"/>
            <a:ext cx="3244699" cy="2352407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DABDA78-27BE-BA4C-90CD-6FC10E685199}"/>
              </a:ext>
            </a:extLst>
          </p:cNvPr>
          <p:cNvSpPr/>
          <p:nvPr/>
        </p:nvSpPr>
        <p:spPr>
          <a:xfrm>
            <a:off x="1957338" y="216601"/>
            <a:ext cx="8277324" cy="56477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2469">
                <a:solidFill>
                  <a:schemeClr val="tx1"/>
                </a:solidFill>
              </a:rPr>
              <a:t>3 Act Task: Reflection and Self-Assessment</a:t>
            </a:r>
          </a:p>
        </p:txBody>
      </p:sp>
    </p:spTree>
    <p:extLst>
      <p:ext uri="{BB962C8B-B14F-4D97-AF65-F5344CB8AC3E}">
        <p14:creationId xmlns:p14="http://schemas.microsoft.com/office/powerpoint/2010/main" val="338264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452" y="165103"/>
            <a:ext cx="8953129" cy="716100"/>
          </a:xfrm>
        </p:spPr>
        <p:txBody>
          <a:bodyPr/>
          <a:lstStyle/>
          <a:p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Outcomes “Split Screen”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6143740"/>
              </p:ext>
            </p:extLst>
          </p:nvPr>
        </p:nvGraphicFramePr>
        <p:xfrm>
          <a:off x="659363" y="881203"/>
          <a:ext cx="10958014" cy="5677750"/>
        </p:xfrm>
        <a:graphic>
          <a:graphicData uri="http://schemas.openxmlformats.org/drawingml/2006/table">
            <a:tbl>
              <a:tblPr firstRow="1" bandRow="1"/>
              <a:tblGrid>
                <a:gridCol w="54790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790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8069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Mathematical Content</a:t>
                      </a:r>
                    </a:p>
                    <a:p>
                      <a:pPr algn="ctr"/>
                      <a:r>
                        <a:rPr lang="en-US" sz="1900">
                          <a:solidFill>
                            <a:schemeClr val="tx1"/>
                          </a:solidFill>
                        </a:rPr>
                        <a:t>What</a:t>
                      </a:r>
                      <a:r>
                        <a:rPr lang="en-US" sz="1900" baseline="0">
                          <a:solidFill>
                            <a:schemeClr val="tx1"/>
                          </a:solidFill>
                        </a:rPr>
                        <a:t> should students </a:t>
                      </a:r>
                      <a:r>
                        <a:rPr lang="en-US" sz="1900" i="1" u="sng" baseline="0">
                          <a:solidFill>
                            <a:schemeClr val="tx1"/>
                          </a:solidFill>
                        </a:rPr>
                        <a:t>know</a:t>
                      </a:r>
                      <a:r>
                        <a:rPr lang="en-US" sz="1900" i="0" u="none" baseline="0">
                          <a:solidFill>
                            <a:schemeClr val="tx1"/>
                          </a:solidFill>
                        </a:rPr>
                        <a:t> and</a:t>
                      </a:r>
                      <a:r>
                        <a:rPr lang="en-US" sz="1900" baseline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900" b="0" i="1" u="sng" baseline="0">
                          <a:solidFill>
                            <a:schemeClr val="tx1"/>
                          </a:solidFill>
                        </a:rPr>
                        <a:t>understand</a:t>
                      </a:r>
                      <a:r>
                        <a:rPr lang="en-US" sz="1900" i="0" u="none" baseline="0">
                          <a:solidFill>
                            <a:schemeClr val="tx1"/>
                          </a:solidFill>
                        </a:rPr>
                        <a:t> in mathematics</a:t>
                      </a:r>
                      <a:r>
                        <a:rPr lang="en-US" sz="1900" baseline="0">
                          <a:solidFill>
                            <a:schemeClr val="tx1"/>
                          </a:solidFill>
                        </a:rPr>
                        <a:t>? </a:t>
                      </a:r>
                      <a:endParaRPr lang="en-US" sz="19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baseline="0">
                          <a:solidFill>
                            <a:schemeClr val="tx1"/>
                          </a:solidFill>
                        </a:rPr>
                        <a:t>Learning Skills &amp; Dispositions</a:t>
                      </a:r>
                    </a:p>
                    <a:p>
                      <a:pPr algn="ctr"/>
                      <a:r>
                        <a:rPr lang="en-US" sz="1900" b="0">
                          <a:solidFill>
                            <a:schemeClr val="tx1"/>
                          </a:solidFill>
                        </a:rPr>
                        <a:t>What</a:t>
                      </a:r>
                      <a:r>
                        <a:rPr lang="en-US" sz="1900" b="0" baseline="0">
                          <a:solidFill>
                            <a:schemeClr val="tx1"/>
                          </a:solidFill>
                        </a:rPr>
                        <a:t> should students </a:t>
                      </a:r>
                      <a:r>
                        <a:rPr lang="en-US" sz="1900" b="0" i="1" u="sng" baseline="0">
                          <a:solidFill>
                            <a:schemeClr val="tx1"/>
                          </a:solidFill>
                        </a:rPr>
                        <a:t>be able to do</a:t>
                      </a:r>
                      <a:r>
                        <a:rPr lang="en-US" sz="1900" b="0" baseline="0">
                          <a:solidFill>
                            <a:schemeClr val="tx1"/>
                          </a:solidFill>
                        </a:rPr>
                        <a:t>? </a:t>
                      </a:r>
                    </a:p>
                    <a:p>
                      <a:pPr algn="ctr"/>
                      <a:r>
                        <a:rPr lang="en-US" sz="1900" b="0" i="1" u="sng" baseline="0">
                          <a:solidFill>
                            <a:schemeClr val="tx1"/>
                          </a:solidFill>
                        </a:rPr>
                        <a:t>How</a:t>
                      </a:r>
                      <a:r>
                        <a:rPr lang="en-US" sz="1900" b="0" baseline="0">
                          <a:solidFill>
                            <a:schemeClr val="tx1"/>
                          </a:solidFill>
                        </a:rPr>
                        <a:t> should they be able to do it?</a:t>
                      </a:r>
                      <a:endParaRPr lang="en-US" sz="19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41430">
                <a:tc>
                  <a:txBody>
                    <a:bodyPr/>
                    <a:lstStyle/>
                    <a:p>
                      <a:endParaRPr lang="en-US" sz="1100" dirty="0"/>
                    </a:p>
                    <a:p>
                      <a:r>
                        <a:rPr lang="en-US" sz="2000" b="1" dirty="0"/>
                        <a:t>Measurement</a:t>
                      </a:r>
                      <a:endParaRPr lang="en-US" sz="1800" b="0" dirty="0"/>
                    </a:p>
                    <a:p>
                      <a:endParaRPr lang="en-US" sz="1100" b="1" dirty="0"/>
                    </a:p>
                    <a:p>
                      <a:pPr rtl="0"/>
                      <a:r>
                        <a:rPr lang="en-NZ" sz="1600" b="0" i="0" u="sng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Conceptual Understanding</a:t>
                      </a:r>
                      <a:r>
                        <a:rPr lang="en-NZ" sz="16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:  </a:t>
                      </a:r>
                      <a:endParaRPr lang="en-NZ" sz="1600" b="0" dirty="0">
                        <a:effectLst/>
                      </a:endParaRPr>
                    </a:p>
                    <a:p>
                      <a:pPr rtl="0"/>
                      <a:r>
                        <a:rPr lang="en-NZ" sz="1600" dirty="0"/>
                        <a:t>Multiplication problems can involve equal groups, area, and volume. (NZ 2023, p. 14)</a:t>
                      </a:r>
                    </a:p>
                    <a:p>
                      <a:pPr rtl="0"/>
                      <a:endParaRPr lang="en-NZ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rtl="0"/>
                      <a:r>
                        <a:rPr lang="en-NZ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Developing formulas allows people to calculate measurements efficiently without counting the units. </a:t>
                      </a:r>
                    </a:p>
                    <a:p>
                      <a:pPr rtl="0"/>
                      <a:r>
                        <a:rPr lang="en-NZ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(CBI Mathematics, YR 5, U3)</a:t>
                      </a:r>
                      <a:endParaRPr lang="en-NZ" sz="1600" b="0" i="0" dirty="0">
                        <a:effectLst/>
                      </a:endParaRPr>
                    </a:p>
                    <a:p>
                      <a:endParaRPr lang="en-US" sz="1600" dirty="0"/>
                    </a:p>
                    <a:p>
                      <a:pPr rtl="0"/>
                      <a:r>
                        <a:rPr lang="en-NZ" sz="1600" b="0" i="0" u="sng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Content Knowledge &amp; Skills</a:t>
                      </a:r>
                      <a:r>
                        <a:rPr lang="en-NZ" sz="16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:</a:t>
                      </a:r>
                      <a:endParaRPr lang="en-NZ" sz="1600" b="0" dirty="0">
                        <a:effectLst/>
                      </a:endParaRPr>
                    </a:p>
                    <a:p>
                      <a:pPr marL="285750" indent="-285750" rtl="0">
                        <a:buFont typeface="Arial" panose="020B0604020202020204" pitchFamily="34" charset="0"/>
                        <a:buChar char="•"/>
                      </a:pPr>
                      <a:r>
                        <a:rPr lang="en-NZ" sz="16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K- </a:t>
                      </a:r>
                      <a:r>
                        <a:rPr lang="en-NZ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Area describes a 2-dimensional surface enclosed by a boundary</a:t>
                      </a:r>
                      <a:endParaRPr lang="en-NZ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rtl="0">
                        <a:buFont typeface="Arial" panose="020B0604020202020204" pitchFamily="34" charset="0"/>
                        <a:buChar char="•"/>
                      </a:pPr>
                      <a:r>
                        <a:rPr lang="en-NZ" sz="16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en-NZ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Measure area in authentic contexts</a:t>
                      </a:r>
                    </a:p>
                    <a:p>
                      <a:pPr marL="285750" indent="-285750" rtl="0">
                        <a:buFont typeface="Arial" panose="020B0604020202020204" pitchFamily="34" charset="0"/>
                        <a:buChar char="•"/>
                      </a:pPr>
                      <a:r>
                        <a:rPr lang="en-NZ" sz="16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S-</a:t>
                      </a:r>
                      <a:r>
                        <a:rPr lang="en-NZ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Find the area of rectangles by counting squares (Y3)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NZ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en-NZ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- Use a range of procedures to measure different attributes of objects, e.g. the use of formulas for perimeter, area &amp; volume (PYP Maths Continuum 2023, phase 4)</a:t>
                      </a:r>
                      <a:endParaRPr lang="en-NZ" sz="16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  <a:p>
                      <a:pPr algn="l"/>
                      <a:r>
                        <a:rPr lang="en-US" sz="2100" b="1" dirty="0"/>
                        <a:t>ATL Skills in the PYP</a:t>
                      </a:r>
                    </a:p>
                    <a:p>
                      <a:pPr algn="l"/>
                      <a:endParaRPr lang="en-US" sz="1900" b="1" dirty="0">
                        <a:solidFill>
                          <a:srgbClr val="FF0000"/>
                        </a:solidFill>
                      </a:endParaRPr>
                    </a:p>
                    <a:p>
                      <a:pPr algn="l"/>
                      <a:r>
                        <a:rPr lang="en-US" sz="1900" b="1" dirty="0">
                          <a:solidFill>
                            <a:srgbClr val="FF0000"/>
                          </a:solidFill>
                        </a:rPr>
                        <a:t>Thinking Skills</a:t>
                      </a:r>
                      <a:endParaRPr lang="en-US" sz="1900" dirty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/>
                        <a:t>Critical—Analysis, Evaluation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/>
                        <a:t>Transfer—Forming Decisions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/>
                        <a:t>Reflection—Metacognition</a:t>
                      </a:r>
                    </a:p>
                    <a:p>
                      <a:pPr marL="0" indent="0" algn="l">
                        <a:buFontTx/>
                        <a:buNone/>
                      </a:pPr>
                      <a:endParaRPr lang="en-US" sz="1900" b="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US" sz="1900" b="1" dirty="0">
                          <a:solidFill>
                            <a:schemeClr val="accent4"/>
                          </a:solidFill>
                        </a:rPr>
                        <a:t>Research Skills: Information Literacy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900" b="0" dirty="0">
                          <a:solidFill>
                            <a:schemeClr val="tx1"/>
                          </a:solidFill>
                        </a:rPr>
                        <a:t>Formulating &amp; planning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900" b="0" dirty="0">
                          <a:solidFill>
                            <a:schemeClr val="tx1"/>
                          </a:solidFill>
                        </a:rPr>
                        <a:t>Gathering &amp; recording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900" b="0" dirty="0">
                          <a:solidFill>
                            <a:schemeClr val="tx1"/>
                          </a:solidFill>
                        </a:rPr>
                        <a:t>Synthesizing &amp; Interpreting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900" b="0" dirty="0">
                          <a:solidFill>
                            <a:schemeClr val="tx1"/>
                          </a:solidFill>
                        </a:rPr>
                        <a:t>Evaluating &amp; communicating</a:t>
                      </a:r>
                      <a:endParaRPr lang="en-US" sz="2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30B41B4-743A-88AE-96C6-B56EE0A24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1164" y="2319352"/>
            <a:ext cx="1970022" cy="19700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73335F-D16E-3596-E78C-4126355C5C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4982" y="4592970"/>
            <a:ext cx="1662386" cy="166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63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E5387-9220-0447-B64C-BD178A869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7980" y="1243385"/>
            <a:ext cx="5622561" cy="932688"/>
          </a:xfrm>
        </p:spPr>
        <p:txBody>
          <a:bodyPr>
            <a:normAutofit fontScale="90000"/>
          </a:bodyPr>
          <a:lstStyle/>
          <a:p>
            <a:r>
              <a:rPr lang="en-US" sz="4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Split Screen Learning Intentions</a:t>
            </a:r>
            <a:endParaRPr lang="en-DE" sz="48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24D4C2-15AB-B741-8E7E-C500DB4428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119" y="1289105"/>
            <a:ext cx="10515600" cy="420624"/>
          </a:xfrm>
        </p:spPr>
        <p:txBody>
          <a:bodyPr anchor="t">
            <a:normAutofit fontScale="25000" lnSpcReduction="20000"/>
          </a:bodyPr>
          <a:lstStyle/>
          <a:p>
            <a:endParaRPr lang="en-US" sz="12800"/>
          </a:p>
          <a:p>
            <a:endParaRPr lang="en-DE" sz="20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5BA6B4-B07A-5177-E714-16BC92F63399}"/>
              </a:ext>
            </a:extLst>
          </p:cNvPr>
          <p:cNvSpPr/>
          <p:nvPr/>
        </p:nvSpPr>
        <p:spPr>
          <a:xfrm>
            <a:off x="530119" y="3523293"/>
            <a:ext cx="11282130" cy="30427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33" b="1">
              <a:solidFill>
                <a:schemeClr val="tx1"/>
              </a:solidFill>
            </a:endParaRPr>
          </a:p>
          <a:p>
            <a:r>
              <a:rPr lang="en-US" sz="2400" b="1">
                <a:solidFill>
                  <a:schemeClr val="tx1"/>
                </a:solidFill>
                <a:sym typeface="Wingdings" pitchFamily="2" charset="2"/>
              </a:rPr>
              <a:t>Reflect: </a:t>
            </a:r>
            <a:r>
              <a:rPr lang="en-US" sz="2400">
                <a:solidFill>
                  <a:schemeClr val="tx1"/>
                </a:solidFill>
                <a:sym typeface="Wingdings" pitchFamily="2" charset="2"/>
              </a:rPr>
              <a:t>What are the benefits to using the “split screen” format to share the learning intentions?  Think about it from the perspective of: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  <a:sym typeface="Wingdings" pitchFamily="2" charset="2"/>
              </a:rPr>
              <a:t>Teachers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  <a:sym typeface="Wingdings" pitchFamily="2" charset="2"/>
              </a:rPr>
              <a:t>Students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  <a:sym typeface="Wingdings" pitchFamily="2" charset="2"/>
              </a:rPr>
              <a:t>Families</a:t>
            </a:r>
          </a:p>
          <a:p>
            <a:pPr lvl="1"/>
            <a:endParaRPr lang="en-US" sz="2400">
              <a:solidFill>
                <a:schemeClr val="tx1"/>
              </a:solidFill>
              <a:sym typeface="Wingdings" pitchFamily="2" charset="2"/>
            </a:endParaRPr>
          </a:p>
          <a:p>
            <a:r>
              <a:rPr lang="en-US" sz="2400" b="1">
                <a:solidFill>
                  <a:schemeClr val="tx1"/>
                </a:solidFill>
                <a:sym typeface="Wingdings" pitchFamily="2" charset="2"/>
              </a:rPr>
              <a:t>Application</a:t>
            </a:r>
            <a:r>
              <a:rPr lang="en-US" sz="2400">
                <a:solidFill>
                  <a:schemeClr val="tx1"/>
                </a:solidFill>
                <a:sym typeface="Wingdings" pitchFamily="2" charset="2"/>
              </a:rPr>
              <a:t>: Choose a learning engagement (can be an old </a:t>
            </a:r>
            <a:r>
              <a:rPr lang="en-US" sz="2400" err="1">
                <a:solidFill>
                  <a:schemeClr val="tx1"/>
                </a:solidFill>
                <a:sym typeface="Wingdings" pitchFamily="2" charset="2"/>
              </a:rPr>
              <a:t>favourite</a:t>
            </a:r>
            <a:r>
              <a:rPr lang="en-US" sz="2400">
                <a:solidFill>
                  <a:schemeClr val="tx1"/>
                </a:solidFill>
                <a:sym typeface="Wingdings" pitchFamily="2" charset="2"/>
              </a:rPr>
              <a:t> or a new idea) and create a “split screen” of the learning intentions.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>
              <a:solidFill>
                <a:schemeClr val="tx1"/>
              </a:solidFill>
              <a:sym typeface="Wingdings" pitchFamily="2" charset="2"/>
            </a:endParaRPr>
          </a:p>
        </p:txBody>
      </p:sp>
      <p:pic>
        <p:nvPicPr>
          <p:cNvPr id="6" name="Picture 5" descr="A poster with text and images&#10;&#10;Description automatically generated with medium confidence">
            <a:extLst>
              <a:ext uri="{FF2B5EF4-FFF2-40B4-BE49-F238E27FC236}">
                <a16:creationId xmlns:a16="http://schemas.microsoft.com/office/drawing/2014/main" id="{27939E37-3230-1E68-9177-A699EAB83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680" y="254897"/>
            <a:ext cx="5622561" cy="319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83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6E4554E4-B1A4-28D8-9AEC-B734C5416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9170" y="799202"/>
            <a:ext cx="1970022" cy="19700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00D69A-5C21-AA4D-BD40-0DABDDC4D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819" y="230555"/>
            <a:ext cx="9965500" cy="67238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</a:t>
            </a:r>
            <a:r>
              <a:rPr lang="en-DE" sz="7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Goals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CFBAEA-DF59-814B-994B-E245604D0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7057" y="1104087"/>
            <a:ext cx="5157787" cy="823912"/>
          </a:xfrm>
        </p:spPr>
        <p:txBody>
          <a:bodyPr>
            <a:normAutofit/>
          </a:bodyPr>
          <a:lstStyle/>
          <a:p>
            <a:r>
              <a:rPr lang="en-DE" sz="4000"/>
              <a:t>Math</a:t>
            </a:r>
            <a:r>
              <a:rPr lang="en-US" sz="4000"/>
              <a:t>s</a:t>
            </a:r>
            <a:r>
              <a:rPr lang="en-DE" sz="4000"/>
              <a:t> Goals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3B75DD-E956-5149-9B53-043552D669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621" y="1917521"/>
            <a:ext cx="5316155" cy="3684588"/>
          </a:xfrm>
        </p:spPr>
        <p:txBody>
          <a:bodyPr>
            <a:normAutofit/>
          </a:bodyPr>
          <a:lstStyle/>
          <a:p>
            <a:r>
              <a:rPr lang="en-DE"/>
              <a:t>We are learning to</a:t>
            </a:r>
            <a:r>
              <a:rPr lang="en-US" dirty="0"/>
              <a:t> </a:t>
            </a:r>
            <a:r>
              <a:rPr lang="en-NZ" b="0" i="0" u="none" strike="noStrike" cap="non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find the </a:t>
            </a:r>
            <a:r>
              <a:rPr lang="en-NZ" b="1" i="0" u="none" strike="noStrike" cap="none" dirty="0">
                <a:solidFill>
                  <a:srgbClr val="0070C0"/>
                </a:solidFill>
                <a:effectLst/>
                <a:latin typeface="+mn-lt"/>
                <a:ea typeface="+mn-ea"/>
                <a:cs typeface="+mn-cs"/>
                <a:sym typeface="Arial"/>
              </a:rPr>
              <a:t>area</a:t>
            </a:r>
            <a:r>
              <a:rPr lang="en-NZ" b="0" i="0" u="none" strike="noStrike" cap="non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 of </a:t>
            </a:r>
            <a:r>
              <a:rPr lang="en-NZ" b="1" i="0" u="none" strike="noStrike" cap="none" dirty="0">
                <a:solidFill>
                  <a:srgbClr val="0070C0"/>
                </a:solidFill>
                <a:effectLst/>
                <a:latin typeface="+mn-lt"/>
                <a:ea typeface="+mn-ea"/>
                <a:cs typeface="+mn-cs"/>
                <a:sym typeface="Arial"/>
              </a:rPr>
              <a:t>rectangles</a:t>
            </a:r>
            <a:r>
              <a:rPr lang="en-NZ" b="0" i="0" u="none" strike="noStrike" cap="non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. </a:t>
            </a:r>
            <a:endParaRPr lang="en-DE" sz="2000">
              <a:sym typeface="Wingdings" pitchFamily="2" charset="2"/>
            </a:endParaRPr>
          </a:p>
          <a:p>
            <a:pPr marL="0" indent="0">
              <a:buNone/>
            </a:pPr>
            <a:endParaRPr lang="en-US" i="1" u="sng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DE" sz="4000" i="1" u="sng">
                <a:sym typeface="Wingdings" pitchFamily="2" charset="2"/>
              </a:rPr>
              <a:t>Inquiry Question</a:t>
            </a:r>
            <a:r>
              <a:rPr lang="en-DE" sz="4000">
                <a:sym typeface="Wingdings" pitchFamily="2" charset="2"/>
              </a:rPr>
              <a:t>:</a:t>
            </a:r>
          </a:p>
          <a:p>
            <a:pPr>
              <a:buFont typeface="Wingdings" pitchFamily="2" charset="2"/>
              <a:buChar char="à"/>
            </a:pPr>
            <a:r>
              <a:rPr lang="en-NZ" dirty="0">
                <a:sym typeface="Arial"/>
              </a:rPr>
              <a:t>How can people</a:t>
            </a:r>
            <a:r>
              <a:rPr lang="en-NZ" b="0" i="0" u="none" strike="noStrike" cap="non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 calculate </a:t>
            </a:r>
            <a:r>
              <a:rPr lang="en-NZ" dirty="0">
                <a:sym typeface="Arial"/>
              </a:rPr>
              <a:t>the area</a:t>
            </a:r>
            <a:r>
              <a:rPr lang="en-NZ" b="0" i="0" u="none" strike="noStrike" cap="non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 of a </a:t>
            </a:r>
            <a:r>
              <a:rPr lang="en-NZ" dirty="0">
                <a:sym typeface="Arial"/>
              </a:rPr>
              <a:t>rectangle </a:t>
            </a:r>
            <a:r>
              <a:rPr lang="en-NZ" b="1" i="1" u="none" strike="noStrike" cap="none" dirty="0">
                <a:solidFill>
                  <a:srgbClr val="0070C0"/>
                </a:solidFill>
                <a:effectLst/>
                <a:latin typeface="+mn-lt"/>
                <a:ea typeface="+mn-ea"/>
                <a:cs typeface="+mn-cs"/>
                <a:sym typeface="Arial"/>
              </a:rPr>
              <a:t>efficiently</a:t>
            </a:r>
            <a:r>
              <a:rPr lang="en-NZ" b="0" i="1" u="none" strike="noStrike" cap="non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? </a:t>
            </a:r>
            <a:r>
              <a:rPr lang="en-NZ" sz="2000" b="0" i="1" u="none" strike="noStrike" cap="non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(i.e. </a:t>
            </a:r>
            <a:r>
              <a:rPr lang="en-NZ" sz="2000" b="0" i="0" u="none" strike="noStrike" cap="non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without counting all the units)</a:t>
            </a:r>
            <a:endParaRPr lang="en-DE" sz="2000" b="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0CA2B5-323D-624D-A1D5-E25F3ECC67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5" y="1179297"/>
            <a:ext cx="5183188" cy="823912"/>
          </a:xfrm>
        </p:spPr>
        <p:txBody>
          <a:bodyPr/>
          <a:lstStyle/>
          <a:p>
            <a:r>
              <a:rPr lang="en-DE" sz="4000"/>
              <a:t>ATL Skill Goals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4E5D44-AE70-7741-A91E-6EF215ABB5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51000" y="1954133"/>
            <a:ext cx="2516065" cy="5611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DE" i="1" u="sng">
                <a:solidFill>
                  <a:srgbClr val="FF0000"/>
                </a:solidFill>
              </a:rPr>
              <a:t>Thinking Skills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ED6E73C7-68FF-3540-847B-C09F1EC56331}"/>
              </a:ext>
            </a:extLst>
          </p:cNvPr>
          <p:cNvSpPr txBox="1">
            <a:spLocks/>
          </p:cNvSpPr>
          <p:nvPr/>
        </p:nvSpPr>
        <p:spPr>
          <a:xfrm>
            <a:off x="6261494" y="4613914"/>
            <a:ext cx="3482903" cy="561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u="sng" dirty="0">
                <a:solidFill>
                  <a:schemeClr val="accent4"/>
                </a:solidFill>
              </a:rPr>
              <a:t>Research Skills</a:t>
            </a:r>
            <a:endParaRPr lang="en-DE" i="1" u="sng">
              <a:solidFill>
                <a:schemeClr val="accent4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99D88C1-93C7-5B4C-A9BF-57FD948A5769}"/>
              </a:ext>
            </a:extLst>
          </p:cNvPr>
          <p:cNvSpPr/>
          <p:nvPr/>
        </p:nvSpPr>
        <p:spPr>
          <a:xfrm>
            <a:off x="10132937" y="4012729"/>
            <a:ext cx="1480763" cy="449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CAE76A7-9AB6-13E5-FBFD-B1CF86BDBDB5}"/>
              </a:ext>
            </a:extLst>
          </p:cNvPr>
          <p:cNvCxnSpPr>
            <a:cxnSpLocks/>
          </p:cNvCxnSpPr>
          <p:nvPr/>
        </p:nvCxnSpPr>
        <p:spPr>
          <a:xfrm>
            <a:off x="5890568" y="1104087"/>
            <a:ext cx="0" cy="5053616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nk cloud with black text&#10;&#10;Description automatically generated">
            <a:extLst>
              <a:ext uri="{FF2B5EF4-FFF2-40B4-BE49-F238E27FC236}">
                <a16:creationId xmlns:a16="http://schemas.microsoft.com/office/drawing/2014/main" id="{2CB0B642-06C0-AFC3-BDFD-204C38B91C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6206" y="2309239"/>
            <a:ext cx="2976875" cy="1434800"/>
          </a:xfrm>
          <a:prstGeom prst="rect">
            <a:avLst/>
          </a:prstGeom>
        </p:spPr>
      </p:pic>
      <p:pic>
        <p:nvPicPr>
          <p:cNvPr id="22" name="Picture 21" descr="A pink cloud with black text&#10;&#10;Description automatically generated">
            <a:extLst>
              <a:ext uri="{FF2B5EF4-FFF2-40B4-BE49-F238E27FC236}">
                <a16:creationId xmlns:a16="http://schemas.microsoft.com/office/drawing/2014/main" id="{227D3FBE-B144-65B2-C4AF-31B04C612B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9025" y="2443661"/>
            <a:ext cx="2976267" cy="130037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F2EBA83-6C14-A59A-9DFD-2D95F21F00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8437" y="3809474"/>
            <a:ext cx="1914273" cy="1914273"/>
          </a:xfrm>
          <a:prstGeom prst="rect">
            <a:avLst/>
          </a:prstGeom>
        </p:spPr>
      </p:pic>
      <p:pic>
        <p:nvPicPr>
          <p:cNvPr id="28" name="Picture 27" descr="A close-up of a sign&#10;&#10;Description automatically generated">
            <a:extLst>
              <a:ext uri="{FF2B5EF4-FFF2-40B4-BE49-F238E27FC236}">
                <a16:creationId xmlns:a16="http://schemas.microsoft.com/office/drawing/2014/main" id="{94949DC3-F21A-9405-ACCA-42B87C28B7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5414" y="5335686"/>
            <a:ext cx="2525205" cy="1418589"/>
          </a:xfrm>
          <a:prstGeom prst="rect">
            <a:avLst/>
          </a:prstGeom>
        </p:spPr>
      </p:pic>
      <p:pic>
        <p:nvPicPr>
          <p:cNvPr id="30" name="Picture 29" descr="A close-up of a sign&#10;&#10;Description automatically generated">
            <a:extLst>
              <a:ext uri="{FF2B5EF4-FFF2-40B4-BE49-F238E27FC236}">
                <a16:creationId xmlns:a16="http://schemas.microsoft.com/office/drawing/2014/main" id="{7068E7A3-31AF-964D-89B2-D1D2F48F2D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4962" y="5377074"/>
            <a:ext cx="2438571" cy="133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88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767DE-01C4-FB46-9A3E-F023A5FDE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934" y="1464816"/>
            <a:ext cx="3209731" cy="11132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DE"/>
              <a:t> </a:t>
            </a:r>
            <a:r>
              <a:rPr lang="en-DE" sz="2400"/>
              <a:t>What d</a:t>
            </a:r>
            <a:r>
              <a:rPr lang="en-US" sz="2400"/>
              <a:t>id</a:t>
            </a:r>
            <a:r>
              <a:rPr lang="en-DE" sz="2400"/>
              <a:t> you </a:t>
            </a:r>
            <a:r>
              <a:rPr lang="en-DE" sz="2400" b="1"/>
              <a:t>notice</a:t>
            </a:r>
            <a:r>
              <a:rPr lang="en-DE" sz="2400"/>
              <a:t>?</a:t>
            </a:r>
            <a:endParaRPr lang="en-US" sz="2400"/>
          </a:p>
          <a:p>
            <a:pPr marL="0" indent="0" algn="ctr">
              <a:buNone/>
            </a:pPr>
            <a:r>
              <a:rPr lang="en-DE" sz="2400"/>
              <a:t>What do yo</a:t>
            </a:r>
            <a:r>
              <a:rPr lang="en-US" sz="2400"/>
              <a:t>u </a:t>
            </a:r>
            <a:r>
              <a:rPr lang="en-US" sz="2400" b="1"/>
              <a:t>wonder</a:t>
            </a:r>
            <a:r>
              <a:rPr lang="en-DE" sz="2400"/>
              <a:t>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DFC872F-9C42-6B6C-C910-227138EE4CD7}"/>
              </a:ext>
            </a:extLst>
          </p:cNvPr>
          <p:cNvSpPr txBox="1">
            <a:spLocks/>
          </p:cNvSpPr>
          <p:nvPr/>
        </p:nvSpPr>
        <p:spPr>
          <a:xfrm>
            <a:off x="2376196" y="180284"/>
            <a:ext cx="7439609" cy="932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250" b="1" i="0" u="none" strike="noStrike" cap="none">
                <a:solidFill>
                  <a:srgbClr val="1AB7EA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3937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78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11811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15875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r>
              <a:rPr lang="en-US" sz="4800" dirty="0">
                <a:solidFill>
                  <a:srgbClr val="0070C0"/>
                </a:solidFill>
              </a:rPr>
              <a:t>Cover the Floor: Act 1</a:t>
            </a:r>
            <a:endParaRPr lang="en-DE" sz="4800">
              <a:solidFill>
                <a:srgbClr val="0070C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88FDDC0-F094-9D4D-A183-4EF8C318E2EC}"/>
              </a:ext>
            </a:extLst>
          </p:cNvPr>
          <p:cNvGrpSpPr/>
          <p:nvPr/>
        </p:nvGrpSpPr>
        <p:grpSpPr>
          <a:xfrm>
            <a:off x="1019802" y="2531352"/>
            <a:ext cx="1558977" cy="1748577"/>
            <a:chOff x="524656" y="1609032"/>
            <a:chExt cx="1558977" cy="174857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7691BE9-116E-84C3-9E1C-0CFD8D20336A}"/>
                </a:ext>
              </a:extLst>
            </p:cNvPr>
            <p:cNvSpPr/>
            <p:nvPr/>
          </p:nvSpPr>
          <p:spPr>
            <a:xfrm>
              <a:off x="524656" y="1609032"/>
              <a:ext cx="1558977" cy="146903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AC193D-EB85-B1A1-E0B5-4737C9FBFF1B}"/>
                </a:ext>
              </a:extLst>
            </p:cNvPr>
            <p:cNvSpPr txBox="1"/>
            <p:nvPr/>
          </p:nvSpPr>
          <p:spPr>
            <a:xfrm>
              <a:off x="524656" y="1672195"/>
              <a:ext cx="15589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Thinking Skills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B3DA93F-40E7-ABE5-057A-C210E0C88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9863" y="1989047"/>
              <a:ext cx="1368562" cy="136856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93662A2-151A-6D52-6B5B-AD9EF997BB2E}"/>
              </a:ext>
            </a:extLst>
          </p:cNvPr>
          <p:cNvGrpSpPr/>
          <p:nvPr/>
        </p:nvGrpSpPr>
        <p:grpSpPr>
          <a:xfrm>
            <a:off x="1019799" y="4559155"/>
            <a:ext cx="1558977" cy="1668057"/>
            <a:chOff x="-1419122" y="3929921"/>
            <a:chExt cx="1558977" cy="166805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EC7B505-B654-FB20-9B2F-D11836C5E4E0}"/>
                </a:ext>
              </a:extLst>
            </p:cNvPr>
            <p:cNvSpPr/>
            <p:nvPr/>
          </p:nvSpPr>
          <p:spPr>
            <a:xfrm>
              <a:off x="-1419122" y="3929921"/>
              <a:ext cx="1558977" cy="1469036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2D77132-70CF-7547-1A67-CD41BCBE2191}"/>
                </a:ext>
              </a:extLst>
            </p:cNvPr>
            <p:cNvSpPr txBox="1"/>
            <p:nvPr/>
          </p:nvSpPr>
          <p:spPr>
            <a:xfrm>
              <a:off x="-1419122" y="3947409"/>
              <a:ext cx="15589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Research Skills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B9AFDE6-E6EF-3568-EA6E-9A2A2143D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318502" y="4299253"/>
              <a:ext cx="1298725" cy="1298725"/>
            </a:xfrm>
            <a:prstGeom prst="rect">
              <a:avLst/>
            </a:prstGeom>
          </p:spPr>
        </p:pic>
      </p:grpSp>
      <p:pic>
        <p:nvPicPr>
          <p:cNvPr id="2" name="Act 1 Cover the Floor.mp4">
            <a:hlinkClick r:id="" action="ppaction://media"/>
            <a:extLst>
              <a:ext uri="{FF2B5EF4-FFF2-40B4-BE49-F238E27FC236}">
                <a16:creationId xmlns:a16="http://schemas.microsoft.com/office/drawing/2014/main" id="{5F106F12-4520-51EA-98AA-61344F4AC3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74644" y="1465368"/>
            <a:ext cx="8534401" cy="480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27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67D8F-FC19-9743-A0FA-3E1B945AF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033" y="448392"/>
            <a:ext cx="11712039" cy="1455299"/>
          </a:xfrm>
        </p:spPr>
        <p:txBody>
          <a:bodyPr>
            <a:noAutofit/>
          </a:bodyPr>
          <a:lstStyle/>
          <a:p>
            <a:pPr algn="ctr"/>
            <a:r>
              <a:rPr lang="en-NZ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Question: </a:t>
            </a:r>
            <a:br>
              <a:rPr lang="en-NZ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NZ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blue squares will it take to cover the yellow rectangle?</a:t>
            </a:r>
            <a:br>
              <a:rPr lang="en-DE" sz="4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DE" sz="48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99391-27D1-7E42-8D34-BCECAFD37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3577" y="1644601"/>
            <a:ext cx="8333596" cy="40653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DE" sz="4000" b="1"/>
              <a:t>Estimate</a:t>
            </a:r>
          </a:p>
          <a:p>
            <a:r>
              <a:rPr lang="en-DE" sz="3200"/>
              <a:t>Too </a:t>
            </a:r>
            <a:r>
              <a:rPr lang="en-DE" sz="3200" b="1">
                <a:solidFill>
                  <a:srgbClr val="0070C0"/>
                </a:solidFill>
              </a:rPr>
              <a:t>low</a:t>
            </a:r>
            <a:r>
              <a:rPr lang="en-DE" sz="3200"/>
              <a:t>?</a:t>
            </a:r>
          </a:p>
          <a:p>
            <a:r>
              <a:rPr lang="en-DE" sz="3200"/>
              <a:t>Too </a:t>
            </a:r>
            <a:r>
              <a:rPr lang="en-DE" sz="3200" b="1">
                <a:solidFill>
                  <a:srgbClr val="0070C0"/>
                </a:solidFill>
              </a:rPr>
              <a:t>high</a:t>
            </a:r>
            <a:r>
              <a:rPr lang="en-DE" sz="3200"/>
              <a:t>?</a:t>
            </a:r>
            <a:endParaRPr lang="en-US" sz="4000" dirty="0"/>
          </a:p>
          <a:p>
            <a:pPr marL="0" indent="0">
              <a:buNone/>
            </a:pPr>
            <a:endParaRPr lang="en-DE" sz="4000"/>
          </a:p>
          <a:p>
            <a:pPr marL="0" indent="0">
              <a:buNone/>
            </a:pPr>
            <a:r>
              <a:rPr lang="en-DE" sz="4000" b="1"/>
              <a:t>What information </a:t>
            </a:r>
            <a:r>
              <a:rPr lang="en-US" sz="4000" b="1" dirty="0"/>
              <a:t>would you like to know to help you answer the question</a:t>
            </a:r>
            <a:r>
              <a:rPr lang="en-DE" sz="4000" b="1"/>
              <a:t>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03E412D-6154-0632-77B2-49DB437F5CCB}"/>
              </a:ext>
            </a:extLst>
          </p:cNvPr>
          <p:cNvGrpSpPr/>
          <p:nvPr/>
        </p:nvGrpSpPr>
        <p:grpSpPr>
          <a:xfrm>
            <a:off x="1213560" y="1780230"/>
            <a:ext cx="1558977" cy="1748577"/>
            <a:chOff x="524656" y="1609032"/>
            <a:chExt cx="1558977" cy="174857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EF73208-FEA1-9DDA-6544-7B6AC0C44B13}"/>
                </a:ext>
              </a:extLst>
            </p:cNvPr>
            <p:cNvSpPr/>
            <p:nvPr/>
          </p:nvSpPr>
          <p:spPr>
            <a:xfrm>
              <a:off x="524656" y="1609032"/>
              <a:ext cx="1558977" cy="146903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146413-8A57-701E-D99C-4B33F601D8E2}"/>
                </a:ext>
              </a:extLst>
            </p:cNvPr>
            <p:cNvSpPr txBox="1"/>
            <p:nvPr/>
          </p:nvSpPr>
          <p:spPr>
            <a:xfrm>
              <a:off x="524656" y="1672195"/>
              <a:ext cx="15589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Thinking Skills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57F8398-FCFE-9218-DBD3-0078C756F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9863" y="1989047"/>
              <a:ext cx="1368562" cy="1368562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71C7665-6487-ACCA-5120-F78F916B615A}"/>
              </a:ext>
            </a:extLst>
          </p:cNvPr>
          <p:cNvGrpSpPr/>
          <p:nvPr/>
        </p:nvGrpSpPr>
        <p:grpSpPr>
          <a:xfrm>
            <a:off x="1213560" y="4041915"/>
            <a:ext cx="1558977" cy="1668057"/>
            <a:chOff x="-1419122" y="3929921"/>
            <a:chExt cx="1558977" cy="166805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CB8CDDD-30DF-E334-D80E-262C3B2E2618}"/>
                </a:ext>
              </a:extLst>
            </p:cNvPr>
            <p:cNvSpPr/>
            <p:nvPr/>
          </p:nvSpPr>
          <p:spPr>
            <a:xfrm>
              <a:off x="-1419122" y="3929921"/>
              <a:ext cx="1558977" cy="1469036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FEF422A-02DB-1E1D-E3A1-832151BD3113}"/>
                </a:ext>
              </a:extLst>
            </p:cNvPr>
            <p:cNvSpPr txBox="1"/>
            <p:nvPr/>
          </p:nvSpPr>
          <p:spPr>
            <a:xfrm>
              <a:off x="-1419122" y="3947409"/>
              <a:ext cx="15589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Research Skills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A04C087-32BE-6DDC-6DEC-6C215078C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318502" y="4299253"/>
              <a:ext cx="1298725" cy="12987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333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06E10-1DDE-5D4A-94D2-78FDB9382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50168"/>
            <a:ext cx="10515600" cy="1325563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 the Floor: </a:t>
            </a:r>
            <a:r>
              <a:rPr lang="en-DE" sz="4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 2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3F6EA89-5FA2-72CD-4585-35C9F1B76769}"/>
              </a:ext>
            </a:extLst>
          </p:cNvPr>
          <p:cNvSpPr txBox="1">
            <a:spLocks/>
          </p:cNvSpPr>
          <p:nvPr/>
        </p:nvSpPr>
        <p:spPr>
          <a:xfrm>
            <a:off x="292102" y="4134975"/>
            <a:ext cx="3442257" cy="168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B8D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B8D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542925" marR="0" lvl="2" indent="25717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B1F65"/>
              </a:buClr>
              <a:buSzPts val="1400"/>
              <a:buFont typeface="Arial"/>
              <a:buChar char="•"/>
              <a:defRPr sz="1350" b="0" i="0" u="none" strike="noStrike" cap="none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B8D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indent="0" algn="ctr">
              <a:buNone/>
            </a:pPr>
            <a:r>
              <a:rPr lang="en-US" sz="2400">
                <a:solidFill>
                  <a:schemeClr val="tx1"/>
                </a:solidFill>
              </a:rPr>
              <a:t>Show your work to support your answer.</a:t>
            </a:r>
            <a:endParaRPr lang="en-DE" sz="240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n-DE" sz="2400"/>
          </a:p>
          <a:p>
            <a:pPr marL="0" indent="0" algn="ctr">
              <a:buNone/>
            </a:pPr>
            <a:endParaRPr lang="en-DE" sz="24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FF85138-418C-C52F-D945-4C2EAC02037E}"/>
              </a:ext>
            </a:extLst>
          </p:cNvPr>
          <p:cNvSpPr txBox="1">
            <a:spLocks/>
          </p:cNvSpPr>
          <p:nvPr/>
        </p:nvSpPr>
        <p:spPr>
          <a:xfrm>
            <a:off x="0" y="1300477"/>
            <a:ext cx="4093028" cy="145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250" b="1" i="0" u="none" strike="noStrike" cap="none">
                <a:solidFill>
                  <a:srgbClr val="1AB7EA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3937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78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11811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15875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algn="ctr"/>
            <a:r>
              <a:rPr lang="en-NZ" sz="3200" dirty="0">
                <a:solidFill>
                  <a:srgbClr val="000000"/>
                </a:solidFill>
                <a:latin typeface="docs-Poppins"/>
              </a:rPr>
              <a:t>How many squares will it take to cover the yellow rectangle?</a:t>
            </a:r>
            <a:br>
              <a:rPr lang="en-DE" sz="4800">
                <a:solidFill>
                  <a:schemeClr val="accent6">
                    <a:lumMod val="75000"/>
                  </a:schemeClr>
                </a:solidFill>
              </a:rPr>
            </a:br>
            <a:endParaRPr lang="en-DE" sz="480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9BF1DF-30F4-24BF-0595-9F0C96153D3D}"/>
              </a:ext>
            </a:extLst>
          </p:cNvPr>
          <p:cNvGrpSpPr/>
          <p:nvPr/>
        </p:nvGrpSpPr>
        <p:grpSpPr>
          <a:xfrm>
            <a:off x="1137591" y="5153430"/>
            <a:ext cx="1558977" cy="1668057"/>
            <a:chOff x="-1419122" y="3929921"/>
            <a:chExt cx="1558977" cy="166805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E176D1-7D1E-73D7-CF72-C1BE5A011B3C}"/>
                </a:ext>
              </a:extLst>
            </p:cNvPr>
            <p:cNvSpPr/>
            <p:nvPr/>
          </p:nvSpPr>
          <p:spPr>
            <a:xfrm>
              <a:off x="-1419122" y="3929921"/>
              <a:ext cx="1558977" cy="1469036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6AF6D4F-0A33-6274-65CF-34E59F0781FD}"/>
                </a:ext>
              </a:extLst>
            </p:cNvPr>
            <p:cNvSpPr txBox="1"/>
            <p:nvPr/>
          </p:nvSpPr>
          <p:spPr>
            <a:xfrm>
              <a:off x="-1419122" y="3947409"/>
              <a:ext cx="15589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Research Skills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2B2AB06-E217-8110-F9F6-420F19726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318502" y="4299253"/>
              <a:ext cx="1298725" cy="129872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066E2FC-1458-17E8-4927-9DE8BF27680E}"/>
              </a:ext>
            </a:extLst>
          </p:cNvPr>
          <p:cNvGrpSpPr/>
          <p:nvPr/>
        </p:nvGrpSpPr>
        <p:grpSpPr>
          <a:xfrm>
            <a:off x="1108084" y="2375876"/>
            <a:ext cx="1558977" cy="1748577"/>
            <a:chOff x="524656" y="1609032"/>
            <a:chExt cx="1558977" cy="174857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2214BDF-F0D6-B2E6-24DA-C41E9A930018}"/>
                </a:ext>
              </a:extLst>
            </p:cNvPr>
            <p:cNvSpPr/>
            <p:nvPr/>
          </p:nvSpPr>
          <p:spPr>
            <a:xfrm>
              <a:off x="524656" y="1609032"/>
              <a:ext cx="1558977" cy="146903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725E0E6-812E-DF1A-1ACE-656C0233A6BC}"/>
                </a:ext>
              </a:extLst>
            </p:cNvPr>
            <p:cNvSpPr txBox="1"/>
            <p:nvPr/>
          </p:nvSpPr>
          <p:spPr>
            <a:xfrm>
              <a:off x="524656" y="1672195"/>
              <a:ext cx="15589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Thinking Skills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AA23D5D-28D0-B68D-6698-247870DCE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9863" y="1989047"/>
              <a:ext cx="1368562" cy="1368562"/>
            </a:xfrm>
            <a:prstGeom prst="rect">
              <a:avLst/>
            </a:prstGeom>
          </p:spPr>
        </p:pic>
      </p:grpSp>
      <p:pic>
        <p:nvPicPr>
          <p:cNvPr id="6" name="Picture 5" descr="A purple and yellow square tiles&#10;&#10;Description automatically generated">
            <a:extLst>
              <a:ext uri="{FF2B5EF4-FFF2-40B4-BE49-F238E27FC236}">
                <a16:creationId xmlns:a16="http://schemas.microsoft.com/office/drawing/2014/main" id="{CB26E6C5-1064-9278-C496-C5F8229963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9305" y="1003609"/>
            <a:ext cx="5682605" cy="568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59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06E10-1DDE-5D4A-94D2-78FDB9382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50168"/>
            <a:ext cx="10515600" cy="1325563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 the Floor: </a:t>
            </a:r>
            <a:r>
              <a:rPr lang="en-DE" sz="4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 2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3F6EA89-5FA2-72CD-4585-35C9F1B76769}"/>
              </a:ext>
            </a:extLst>
          </p:cNvPr>
          <p:cNvSpPr txBox="1">
            <a:spLocks/>
          </p:cNvSpPr>
          <p:nvPr/>
        </p:nvSpPr>
        <p:spPr>
          <a:xfrm>
            <a:off x="292102" y="4134975"/>
            <a:ext cx="3442257" cy="168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B8D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B8D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542925" marR="0" lvl="2" indent="25717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B1F65"/>
              </a:buClr>
              <a:buSzPts val="1400"/>
              <a:buFont typeface="Arial"/>
              <a:buChar char="•"/>
              <a:defRPr sz="1350" b="0" i="0" u="none" strike="noStrike" cap="none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B8D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indent="0" algn="ctr">
              <a:buNone/>
            </a:pPr>
            <a:r>
              <a:rPr lang="en-US" sz="2400">
                <a:solidFill>
                  <a:schemeClr val="tx1"/>
                </a:solidFill>
              </a:rPr>
              <a:t>Show your work to support your answer.</a:t>
            </a:r>
            <a:endParaRPr lang="en-DE" sz="240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n-DE" sz="2400"/>
          </a:p>
          <a:p>
            <a:pPr marL="0" indent="0" algn="ctr">
              <a:buNone/>
            </a:pPr>
            <a:endParaRPr lang="en-DE" sz="24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FF85138-418C-C52F-D945-4C2EAC02037E}"/>
              </a:ext>
            </a:extLst>
          </p:cNvPr>
          <p:cNvSpPr txBox="1">
            <a:spLocks/>
          </p:cNvSpPr>
          <p:nvPr/>
        </p:nvSpPr>
        <p:spPr>
          <a:xfrm>
            <a:off x="0" y="1300477"/>
            <a:ext cx="4093028" cy="145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250" b="1" i="0" u="none" strike="noStrike" cap="none">
                <a:solidFill>
                  <a:srgbClr val="1AB7EA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3937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78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11811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15875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algn="ctr"/>
            <a:r>
              <a:rPr lang="en-NZ" sz="3200" dirty="0">
                <a:solidFill>
                  <a:srgbClr val="000000"/>
                </a:solidFill>
                <a:latin typeface="docs-Poppins"/>
              </a:rPr>
              <a:t>How many squares will it take to cover the yellow rectangle?</a:t>
            </a:r>
            <a:br>
              <a:rPr lang="en-DE" sz="4800">
                <a:solidFill>
                  <a:schemeClr val="accent6">
                    <a:lumMod val="75000"/>
                  </a:schemeClr>
                </a:solidFill>
              </a:rPr>
            </a:br>
            <a:endParaRPr lang="en-DE" sz="480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9BF1DF-30F4-24BF-0595-9F0C96153D3D}"/>
              </a:ext>
            </a:extLst>
          </p:cNvPr>
          <p:cNvGrpSpPr/>
          <p:nvPr/>
        </p:nvGrpSpPr>
        <p:grpSpPr>
          <a:xfrm>
            <a:off x="1137591" y="5153430"/>
            <a:ext cx="1558977" cy="1668057"/>
            <a:chOff x="-1419122" y="3929921"/>
            <a:chExt cx="1558977" cy="166805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E176D1-7D1E-73D7-CF72-C1BE5A011B3C}"/>
                </a:ext>
              </a:extLst>
            </p:cNvPr>
            <p:cNvSpPr/>
            <p:nvPr/>
          </p:nvSpPr>
          <p:spPr>
            <a:xfrm>
              <a:off x="-1419122" y="3929921"/>
              <a:ext cx="1558977" cy="1469036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6AF6D4F-0A33-6274-65CF-34E59F0781FD}"/>
                </a:ext>
              </a:extLst>
            </p:cNvPr>
            <p:cNvSpPr txBox="1"/>
            <p:nvPr/>
          </p:nvSpPr>
          <p:spPr>
            <a:xfrm>
              <a:off x="-1419122" y="3947409"/>
              <a:ext cx="15589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Research Skills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2B2AB06-E217-8110-F9F6-420F19726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318502" y="4299253"/>
              <a:ext cx="1298725" cy="129872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066E2FC-1458-17E8-4927-9DE8BF27680E}"/>
              </a:ext>
            </a:extLst>
          </p:cNvPr>
          <p:cNvGrpSpPr/>
          <p:nvPr/>
        </p:nvGrpSpPr>
        <p:grpSpPr>
          <a:xfrm>
            <a:off x="1108084" y="2375876"/>
            <a:ext cx="1558977" cy="1748577"/>
            <a:chOff x="524656" y="1609032"/>
            <a:chExt cx="1558977" cy="174857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2214BDF-F0D6-B2E6-24DA-C41E9A930018}"/>
                </a:ext>
              </a:extLst>
            </p:cNvPr>
            <p:cNvSpPr/>
            <p:nvPr/>
          </p:nvSpPr>
          <p:spPr>
            <a:xfrm>
              <a:off x="524656" y="1609032"/>
              <a:ext cx="1558977" cy="146903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725E0E6-812E-DF1A-1ACE-656C0233A6BC}"/>
                </a:ext>
              </a:extLst>
            </p:cNvPr>
            <p:cNvSpPr txBox="1"/>
            <p:nvPr/>
          </p:nvSpPr>
          <p:spPr>
            <a:xfrm>
              <a:off x="524656" y="1672195"/>
              <a:ext cx="15589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Thinking Skills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AA23D5D-28D0-B68D-6698-247870DCE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9863" y="1989047"/>
              <a:ext cx="1368562" cy="1368562"/>
            </a:xfrm>
            <a:prstGeom prst="rect">
              <a:avLst/>
            </a:prstGeom>
          </p:spPr>
        </p:pic>
      </p:grpSp>
      <p:pic>
        <p:nvPicPr>
          <p:cNvPr id="15" name="Picture 14" descr="A square tile on a purple background&#10;&#10;Description automatically generated with medium confidence">
            <a:extLst>
              <a:ext uri="{FF2B5EF4-FFF2-40B4-BE49-F238E27FC236}">
                <a16:creationId xmlns:a16="http://schemas.microsoft.com/office/drawing/2014/main" id="{222A875B-3CA8-DFD2-F9C4-A5E27C0E3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4328" y="1173648"/>
            <a:ext cx="5467611" cy="546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52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06E10-1DDE-5D4A-94D2-78FDB9382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281" y="-107099"/>
            <a:ext cx="10515600" cy="1325563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 the Floor: </a:t>
            </a:r>
            <a:r>
              <a:rPr lang="en-DE" sz="4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 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DC3FE2C-DCEF-13EA-9169-D66690DED0A1}"/>
              </a:ext>
            </a:extLst>
          </p:cNvPr>
          <p:cNvGrpSpPr/>
          <p:nvPr/>
        </p:nvGrpSpPr>
        <p:grpSpPr>
          <a:xfrm>
            <a:off x="445265" y="4671365"/>
            <a:ext cx="1804592" cy="1967606"/>
            <a:chOff x="524656" y="1609032"/>
            <a:chExt cx="1558977" cy="174857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E73BA21-14BB-A76C-EF18-BC8EC3407720}"/>
                </a:ext>
              </a:extLst>
            </p:cNvPr>
            <p:cNvSpPr/>
            <p:nvPr/>
          </p:nvSpPr>
          <p:spPr>
            <a:xfrm>
              <a:off x="524656" y="1609032"/>
              <a:ext cx="1558977" cy="146903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58C1AC-C452-C601-E217-DE347E258EF3}"/>
                </a:ext>
              </a:extLst>
            </p:cNvPr>
            <p:cNvSpPr txBox="1"/>
            <p:nvPr/>
          </p:nvSpPr>
          <p:spPr>
            <a:xfrm>
              <a:off x="524656" y="1672195"/>
              <a:ext cx="15589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Thinking Skills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14157D5-D307-3F20-680E-E655DFBCC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9863" y="1989047"/>
              <a:ext cx="1368562" cy="136856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7BB073-5D82-BF59-6581-7B5D8A4BEB48}"/>
              </a:ext>
            </a:extLst>
          </p:cNvPr>
          <p:cNvGrpSpPr/>
          <p:nvPr/>
        </p:nvGrpSpPr>
        <p:grpSpPr>
          <a:xfrm>
            <a:off x="571570" y="1097920"/>
            <a:ext cx="1558977" cy="1668057"/>
            <a:chOff x="-1419122" y="3929921"/>
            <a:chExt cx="1558977" cy="166805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1023A33-3253-1882-09F5-F7904A6D7E50}"/>
                </a:ext>
              </a:extLst>
            </p:cNvPr>
            <p:cNvSpPr/>
            <p:nvPr/>
          </p:nvSpPr>
          <p:spPr>
            <a:xfrm>
              <a:off x="-1419122" y="3929921"/>
              <a:ext cx="1558977" cy="1469036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43B153A-CBEB-ECBE-B15F-2C92705595D1}"/>
                </a:ext>
              </a:extLst>
            </p:cNvPr>
            <p:cNvSpPr txBox="1"/>
            <p:nvPr/>
          </p:nvSpPr>
          <p:spPr>
            <a:xfrm>
              <a:off x="-1419122" y="3947409"/>
              <a:ext cx="15589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Research Skills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FFA4C76-2DAE-A51E-EEAB-66569D136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318502" y="4299253"/>
              <a:ext cx="1298725" cy="1298725"/>
            </a:xfrm>
            <a:prstGeom prst="rect">
              <a:avLst/>
            </a:prstGeom>
          </p:spPr>
        </p:pic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FB0393D-70E9-DFD9-3828-72453D449232}"/>
              </a:ext>
            </a:extLst>
          </p:cNvPr>
          <p:cNvSpPr txBox="1">
            <a:spLocks/>
          </p:cNvSpPr>
          <p:nvPr/>
        </p:nvSpPr>
        <p:spPr>
          <a:xfrm>
            <a:off x="76208" y="2985006"/>
            <a:ext cx="2549703" cy="168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B8D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B8D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542925" marR="0" lvl="2" indent="25717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B1F65"/>
              </a:buClr>
              <a:buSzPts val="1400"/>
              <a:buFont typeface="Arial"/>
              <a:buChar char="•"/>
              <a:defRPr sz="1350" b="0" i="0" u="none" strike="noStrike" cap="none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B8D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indent="0" algn="ctr">
              <a:buNone/>
            </a:pPr>
            <a:r>
              <a:rPr lang="en-US" sz="2400">
                <a:solidFill>
                  <a:schemeClr val="tx1"/>
                </a:solidFill>
              </a:rPr>
              <a:t>Show your work to support your answer.</a:t>
            </a:r>
            <a:endParaRPr lang="en-DE" sz="240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n-DE" sz="2400"/>
          </a:p>
          <a:p>
            <a:pPr marL="0" indent="0" algn="ctr">
              <a:buNone/>
            </a:pPr>
            <a:endParaRPr lang="en-DE" sz="2400"/>
          </a:p>
        </p:txBody>
      </p:sp>
      <p:pic>
        <p:nvPicPr>
          <p:cNvPr id="6" name="Act 3 Cover the Floor.mp4">
            <a:hlinkClick r:id="" action="ppaction://media"/>
            <a:extLst>
              <a:ext uri="{FF2B5EF4-FFF2-40B4-BE49-F238E27FC236}">
                <a16:creationId xmlns:a16="http://schemas.microsoft.com/office/drawing/2014/main" id="{E07DAB96-DC97-06D3-5BF2-EF90A349AF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62797" y="1097920"/>
            <a:ext cx="8173634" cy="460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46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9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06E10-1DDE-5D4A-94D2-78FDB9382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281" y="-107099"/>
            <a:ext cx="10515600" cy="1325563"/>
          </a:xfrm>
        </p:spPr>
        <p:txBody>
          <a:bodyPr/>
          <a:lstStyle/>
          <a:p>
            <a:pPr algn="ctr"/>
            <a:r>
              <a:rPr lang="en-DE" sz="4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 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The Sequel</a:t>
            </a:r>
            <a:endParaRPr lang="en-DE" sz="48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DC3FE2C-DCEF-13EA-9169-D66690DED0A1}"/>
              </a:ext>
            </a:extLst>
          </p:cNvPr>
          <p:cNvGrpSpPr/>
          <p:nvPr/>
        </p:nvGrpSpPr>
        <p:grpSpPr>
          <a:xfrm>
            <a:off x="445265" y="4671365"/>
            <a:ext cx="1804592" cy="1967606"/>
            <a:chOff x="524656" y="1609032"/>
            <a:chExt cx="1558977" cy="174857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E73BA21-14BB-A76C-EF18-BC8EC3407720}"/>
                </a:ext>
              </a:extLst>
            </p:cNvPr>
            <p:cNvSpPr/>
            <p:nvPr/>
          </p:nvSpPr>
          <p:spPr>
            <a:xfrm>
              <a:off x="524656" y="1609032"/>
              <a:ext cx="1558977" cy="146903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58C1AC-C452-C601-E217-DE347E258EF3}"/>
                </a:ext>
              </a:extLst>
            </p:cNvPr>
            <p:cNvSpPr txBox="1"/>
            <p:nvPr/>
          </p:nvSpPr>
          <p:spPr>
            <a:xfrm>
              <a:off x="524656" y="1672195"/>
              <a:ext cx="15589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Thinking Skills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14157D5-D307-3F20-680E-E655DFBCC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9863" y="1989047"/>
              <a:ext cx="1368562" cy="136856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7BB073-5D82-BF59-6581-7B5D8A4BEB48}"/>
              </a:ext>
            </a:extLst>
          </p:cNvPr>
          <p:cNvGrpSpPr/>
          <p:nvPr/>
        </p:nvGrpSpPr>
        <p:grpSpPr>
          <a:xfrm>
            <a:off x="571570" y="1097920"/>
            <a:ext cx="1558977" cy="1668057"/>
            <a:chOff x="-1419122" y="3929921"/>
            <a:chExt cx="1558977" cy="166805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1023A33-3253-1882-09F5-F7904A6D7E50}"/>
                </a:ext>
              </a:extLst>
            </p:cNvPr>
            <p:cNvSpPr/>
            <p:nvPr/>
          </p:nvSpPr>
          <p:spPr>
            <a:xfrm>
              <a:off x="-1419122" y="3929921"/>
              <a:ext cx="1558977" cy="1469036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43B153A-CBEB-ECBE-B15F-2C92705595D1}"/>
                </a:ext>
              </a:extLst>
            </p:cNvPr>
            <p:cNvSpPr txBox="1"/>
            <p:nvPr/>
          </p:nvSpPr>
          <p:spPr>
            <a:xfrm>
              <a:off x="-1419122" y="3947409"/>
              <a:ext cx="15589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Research Skills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FFA4C76-2DAE-A51E-EEAB-66569D136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318502" y="4299253"/>
              <a:ext cx="1298725" cy="1298725"/>
            </a:xfrm>
            <a:prstGeom prst="rect">
              <a:avLst/>
            </a:prstGeom>
          </p:spPr>
        </p:pic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FB0393D-70E9-DFD9-3828-72453D449232}"/>
              </a:ext>
            </a:extLst>
          </p:cNvPr>
          <p:cNvSpPr txBox="1">
            <a:spLocks/>
          </p:cNvSpPr>
          <p:nvPr/>
        </p:nvSpPr>
        <p:spPr>
          <a:xfrm>
            <a:off x="76208" y="2985006"/>
            <a:ext cx="2549703" cy="168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B8D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B8D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542925" marR="0" lvl="2" indent="25717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B1F65"/>
              </a:buClr>
              <a:buSzPts val="1400"/>
              <a:buFont typeface="Arial"/>
              <a:buChar char="•"/>
              <a:defRPr sz="1350" b="0" i="0" u="none" strike="noStrike" cap="none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B8D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</a:rPr>
              <a:t>Show your work to support your answer.</a:t>
            </a:r>
            <a:endParaRPr lang="en-DE" sz="240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n-DE" sz="2400"/>
          </a:p>
          <a:p>
            <a:pPr marL="0" indent="0" algn="ctr">
              <a:buNone/>
            </a:pPr>
            <a:endParaRPr lang="en-DE" sz="2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FD5E67-B9B8-EFFD-397F-CB174BD383F6}"/>
              </a:ext>
            </a:extLst>
          </p:cNvPr>
          <p:cNvSpPr txBox="1"/>
          <p:nvPr/>
        </p:nvSpPr>
        <p:spPr>
          <a:xfrm>
            <a:off x="2828360" y="1300074"/>
            <a:ext cx="8808168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en-NZ" sz="3200" b="0" i="0" dirty="0">
                <a:solidFill>
                  <a:srgbClr val="004B8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many blue plates would it take to cover the purple part of the floor?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en-NZ" sz="3200" b="0" i="0" dirty="0">
              <a:solidFill>
                <a:srgbClr val="004B8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NZ" sz="3200" b="0" i="0" dirty="0">
                <a:solidFill>
                  <a:srgbClr val="004B8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many yellow squares would it take to cover your classroom floor?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en-NZ" sz="3200" b="0" i="0" dirty="0">
              <a:solidFill>
                <a:srgbClr val="004B8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base"/>
            <a:r>
              <a:rPr lang="en-NZ" sz="3200" b="1" i="0" dirty="0">
                <a:solidFill>
                  <a:srgbClr val="004B8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NZ" sz="3200" b="1" i="0" dirty="0" err="1">
                <a:solidFill>
                  <a:srgbClr val="004B8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Algebrfy</a:t>
            </a:r>
            <a:r>
              <a:rPr lang="en-NZ" sz="3200" b="1" i="0" dirty="0">
                <a:solidFill>
                  <a:srgbClr val="004B8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 Your Mind:</a:t>
            </a:r>
            <a:endParaRPr lang="en-NZ" sz="3200" b="0" i="0" dirty="0">
              <a:solidFill>
                <a:srgbClr val="004B8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NZ" sz="3200" b="0" i="0" dirty="0">
                <a:solidFill>
                  <a:srgbClr val="004B8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Can you make a rule/formula for how many blue plates it would take to cover any room in the school?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296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6E4554E4-B1A4-28D8-9AEC-B734C5416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9170" y="799202"/>
            <a:ext cx="1970022" cy="19700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00D69A-5C21-AA4D-BD40-0DABDDC4D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819" y="230555"/>
            <a:ext cx="9965500" cy="67238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</a:t>
            </a:r>
            <a:r>
              <a:rPr lang="en-DE" sz="7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Goals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CFBAEA-DF59-814B-994B-E245604D0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7057" y="1104087"/>
            <a:ext cx="5157787" cy="823912"/>
          </a:xfrm>
        </p:spPr>
        <p:txBody>
          <a:bodyPr>
            <a:normAutofit/>
          </a:bodyPr>
          <a:lstStyle/>
          <a:p>
            <a:r>
              <a:rPr lang="en-DE" sz="4000"/>
              <a:t>Math</a:t>
            </a:r>
            <a:r>
              <a:rPr lang="en-US" sz="4000"/>
              <a:t>s</a:t>
            </a:r>
            <a:r>
              <a:rPr lang="en-DE" sz="4000"/>
              <a:t> Goals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3B75DD-E956-5149-9B53-043552D669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621" y="1917521"/>
            <a:ext cx="5316155" cy="3684588"/>
          </a:xfrm>
        </p:spPr>
        <p:txBody>
          <a:bodyPr>
            <a:normAutofit/>
          </a:bodyPr>
          <a:lstStyle/>
          <a:p>
            <a:r>
              <a:rPr lang="en-DE"/>
              <a:t>We are learning to</a:t>
            </a:r>
            <a:r>
              <a:rPr lang="en-US" dirty="0"/>
              <a:t> </a:t>
            </a:r>
            <a:r>
              <a:rPr lang="en-NZ" b="0" i="0" u="none" strike="noStrike" cap="non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find the </a:t>
            </a:r>
            <a:r>
              <a:rPr lang="en-NZ" b="1" i="0" u="none" strike="noStrike" cap="none" dirty="0">
                <a:solidFill>
                  <a:srgbClr val="0070C0"/>
                </a:solidFill>
                <a:effectLst/>
                <a:latin typeface="+mn-lt"/>
                <a:ea typeface="+mn-ea"/>
                <a:cs typeface="+mn-cs"/>
                <a:sym typeface="Arial"/>
              </a:rPr>
              <a:t>area</a:t>
            </a:r>
            <a:r>
              <a:rPr lang="en-NZ" b="0" i="0" u="none" strike="noStrike" cap="non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 of </a:t>
            </a:r>
            <a:r>
              <a:rPr lang="en-NZ" b="1" i="0" u="none" strike="noStrike" cap="none" dirty="0">
                <a:solidFill>
                  <a:srgbClr val="0070C0"/>
                </a:solidFill>
                <a:effectLst/>
                <a:latin typeface="+mn-lt"/>
                <a:ea typeface="+mn-ea"/>
                <a:cs typeface="+mn-cs"/>
                <a:sym typeface="Arial"/>
              </a:rPr>
              <a:t>rectangles</a:t>
            </a:r>
            <a:r>
              <a:rPr lang="en-NZ" b="0" i="0" u="none" strike="noStrike" cap="non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. </a:t>
            </a:r>
            <a:endParaRPr lang="en-DE" sz="2000">
              <a:sym typeface="Wingdings" pitchFamily="2" charset="2"/>
            </a:endParaRPr>
          </a:p>
          <a:p>
            <a:pPr marL="0" indent="0">
              <a:buNone/>
            </a:pPr>
            <a:endParaRPr lang="en-US" i="1" u="sng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DE" sz="4000" i="1" u="sng">
                <a:sym typeface="Wingdings" pitchFamily="2" charset="2"/>
              </a:rPr>
              <a:t>Inquiry Question</a:t>
            </a:r>
            <a:r>
              <a:rPr lang="en-DE" sz="4000">
                <a:sym typeface="Wingdings" pitchFamily="2" charset="2"/>
              </a:rPr>
              <a:t>:</a:t>
            </a:r>
          </a:p>
          <a:p>
            <a:pPr>
              <a:buFont typeface="Wingdings" pitchFamily="2" charset="2"/>
              <a:buChar char="à"/>
            </a:pPr>
            <a:r>
              <a:rPr lang="en-NZ" dirty="0">
                <a:sym typeface="Arial"/>
              </a:rPr>
              <a:t>How can people</a:t>
            </a:r>
            <a:r>
              <a:rPr lang="en-NZ" b="0" i="0" u="none" strike="noStrike" cap="non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 calculate </a:t>
            </a:r>
            <a:r>
              <a:rPr lang="en-NZ" dirty="0">
                <a:sym typeface="Arial"/>
              </a:rPr>
              <a:t>the area</a:t>
            </a:r>
            <a:r>
              <a:rPr lang="en-NZ" b="0" i="0" u="none" strike="noStrike" cap="non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 of a </a:t>
            </a:r>
            <a:r>
              <a:rPr lang="en-NZ" dirty="0">
                <a:sym typeface="Arial"/>
              </a:rPr>
              <a:t>rectangle </a:t>
            </a:r>
            <a:r>
              <a:rPr lang="en-NZ" b="1" i="1" u="none" strike="noStrike" cap="none" dirty="0">
                <a:solidFill>
                  <a:srgbClr val="0070C0"/>
                </a:solidFill>
                <a:effectLst/>
                <a:latin typeface="+mn-lt"/>
                <a:ea typeface="+mn-ea"/>
                <a:cs typeface="+mn-cs"/>
                <a:sym typeface="Arial"/>
              </a:rPr>
              <a:t>efficiently</a:t>
            </a:r>
            <a:r>
              <a:rPr lang="en-NZ" b="0" i="1" u="none" strike="noStrike" cap="non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? </a:t>
            </a:r>
            <a:r>
              <a:rPr lang="en-NZ" sz="2000" b="0" i="1" u="none" strike="noStrike" cap="non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(i.e. </a:t>
            </a:r>
            <a:r>
              <a:rPr lang="en-NZ" sz="2000" b="0" i="0" u="none" strike="noStrike" cap="non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without counting all the units)</a:t>
            </a:r>
            <a:endParaRPr lang="en-DE" sz="2000" b="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0CA2B5-323D-624D-A1D5-E25F3ECC67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5" y="1179297"/>
            <a:ext cx="5183188" cy="823912"/>
          </a:xfrm>
        </p:spPr>
        <p:txBody>
          <a:bodyPr/>
          <a:lstStyle/>
          <a:p>
            <a:r>
              <a:rPr lang="en-DE" sz="4000"/>
              <a:t>ATL Skill Goals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4E5D44-AE70-7741-A91E-6EF215ABB5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51000" y="1954133"/>
            <a:ext cx="2516065" cy="5611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DE" i="1" u="sng">
                <a:solidFill>
                  <a:srgbClr val="FF0000"/>
                </a:solidFill>
              </a:rPr>
              <a:t>Thinking Skills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ED6E73C7-68FF-3540-847B-C09F1EC56331}"/>
              </a:ext>
            </a:extLst>
          </p:cNvPr>
          <p:cNvSpPr txBox="1">
            <a:spLocks/>
          </p:cNvSpPr>
          <p:nvPr/>
        </p:nvSpPr>
        <p:spPr>
          <a:xfrm>
            <a:off x="6261494" y="4613914"/>
            <a:ext cx="3482903" cy="561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u="sng" dirty="0">
                <a:solidFill>
                  <a:schemeClr val="accent4"/>
                </a:solidFill>
              </a:rPr>
              <a:t>Research Skills</a:t>
            </a:r>
            <a:endParaRPr lang="en-DE" i="1" u="sng">
              <a:solidFill>
                <a:schemeClr val="accent4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99D88C1-93C7-5B4C-A9BF-57FD948A5769}"/>
              </a:ext>
            </a:extLst>
          </p:cNvPr>
          <p:cNvSpPr/>
          <p:nvPr/>
        </p:nvSpPr>
        <p:spPr>
          <a:xfrm>
            <a:off x="10132937" y="4012729"/>
            <a:ext cx="1480763" cy="449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CAE76A7-9AB6-13E5-FBFD-B1CF86BDBDB5}"/>
              </a:ext>
            </a:extLst>
          </p:cNvPr>
          <p:cNvCxnSpPr>
            <a:cxnSpLocks/>
          </p:cNvCxnSpPr>
          <p:nvPr/>
        </p:nvCxnSpPr>
        <p:spPr>
          <a:xfrm>
            <a:off x="5890568" y="1104087"/>
            <a:ext cx="0" cy="5053616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nk cloud with black text&#10;&#10;Description automatically generated">
            <a:extLst>
              <a:ext uri="{FF2B5EF4-FFF2-40B4-BE49-F238E27FC236}">
                <a16:creationId xmlns:a16="http://schemas.microsoft.com/office/drawing/2014/main" id="{2CB0B642-06C0-AFC3-BDFD-204C38B91C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6206" y="2309239"/>
            <a:ext cx="2976875" cy="1434800"/>
          </a:xfrm>
          <a:prstGeom prst="rect">
            <a:avLst/>
          </a:prstGeom>
        </p:spPr>
      </p:pic>
      <p:pic>
        <p:nvPicPr>
          <p:cNvPr id="22" name="Picture 21" descr="A pink cloud with black text&#10;&#10;Description automatically generated">
            <a:extLst>
              <a:ext uri="{FF2B5EF4-FFF2-40B4-BE49-F238E27FC236}">
                <a16:creationId xmlns:a16="http://schemas.microsoft.com/office/drawing/2014/main" id="{227D3FBE-B144-65B2-C4AF-31B04C612B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9025" y="2443661"/>
            <a:ext cx="2976267" cy="130037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F2EBA83-6C14-A59A-9DFD-2D95F21F00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8437" y="3809474"/>
            <a:ext cx="1914273" cy="1914273"/>
          </a:xfrm>
          <a:prstGeom prst="rect">
            <a:avLst/>
          </a:prstGeom>
        </p:spPr>
      </p:pic>
      <p:pic>
        <p:nvPicPr>
          <p:cNvPr id="28" name="Picture 27" descr="A close-up of a sign&#10;&#10;Description automatically generated">
            <a:extLst>
              <a:ext uri="{FF2B5EF4-FFF2-40B4-BE49-F238E27FC236}">
                <a16:creationId xmlns:a16="http://schemas.microsoft.com/office/drawing/2014/main" id="{94949DC3-F21A-9405-ACCA-42B87C28B7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5414" y="5335686"/>
            <a:ext cx="2525205" cy="1418589"/>
          </a:xfrm>
          <a:prstGeom prst="rect">
            <a:avLst/>
          </a:prstGeom>
        </p:spPr>
      </p:pic>
      <p:pic>
        <p:nvPicPr>
          <p:cNvPr id="30" name="Picture 29" descr="A close-up of a sign&#10;&#10;Description automatically generated">
            <a:extLst>
              <a:ext uri="{FF2B5EF4-FFF2-40B4-BE49-F238E27FC236}">
                <a16:creationId xmlns:a16="http://schemas.microsoft.com/office/drawing/2014/main" id="{7068E7A3-31AF-964D-89B2-D1D2F48F2D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4962" y="5377074"/>
            <a:ext cx="2438571" cy="133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900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1106</Words>
  <Application>Microsoft Macintosh PowerPoint</Application>
  <PresentationFormat>Widescreen</PresentationFormat>
  <Paragraphs>145</Paragraphs>
  <Slides>12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docs-Poppins</vt:lpstr>
      <vt:lpstr>Wingdings</vt:lpstr>
      <vt:lpstr>Office Theme</vt:lpstr>
      <vt:lpstr>3 Act Task: Cover the Floor</vt:lpstr>
      <vt:lpstr>Our Learning Goals</vt:lpstr>
      <vt:lpstr>PowerPoint Presentation</vt:lpstr>
      <vt:lpstr>Main Question:  How many blue squares will it take to cover the yellow rectangle? </vt:lpstr>
      <vt:lpstr>Cover the Floor: Act 2</vt:lpstr>
      <vt:lpstr>Cover the Floor: Act 2</vt:lpstr>
      <vt:lpstr>Cover the Floor: Act 3</vt:lpstr>
      <vt:lpstr>Act 4: The Sequel</vt:lpstr>
      <vt:lpstr>Our Learning Goals</vt:lpstr>
      <vt:lpstr>PowerPoint Presentation</vt:lpstr>
      <vt:lpstr>Learning Outcomes “Split Screen”</vt:lpstr>
      <vt:lpstr>Split Screen Learning Intentions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Vicki Shaver</dc:creator>
  <cp:lastModifiedBy>Vicki Shaver</cp:lastModifiedBy>
  <cp:revision>13</cp:revision>
  <dcterms:created xsi:type="dcterms:W3CDTF">2024-01-10T04:01:40Z</dcterms:created>
  <dcterms:modified xsi:type="dcterms:W3CDTF">2024-01-23T06:53:11Z</dcterms:modified>
</cp:coreProperties>
</file>